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6"/>
    <p:restoredTop sz="94652"/>
  </p:normalViewPr>
  <p:slideViewPr>
    <p:cSldViewPr snapToGrid="0" snapToObjects="1">
      <p:cViewPr varScale="1">
        <p:scale>
          <a:sx n="100" d="100"/>
          <a:sy n="100" d="100"/>
        </p:scale>
        <p:origin x="7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0AFF-9885-F147-9EC0-D71082FB08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A46F2E-7B93-2E45-AE9D-432D623FED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D6D1C2-808B-B746-B8DB-4630DFC3E7FE}"/>
              </a:ext>
            </a:extLst>
          </p:cNvPr>
          <p:cNvSpPr>
            <a:spLocks noGrp="1"/>
          </p:cNvSpPr>
          <p:nvPr>
            <p:ph type="dt" sz="half" idx="10"/>
          </p:nvPr>
        </p:nvSpPr>
        <p:spPr/>
        <p:txBody>
          <a:bodyPr/>
          <a:lstStyle/>
          <a:p>
            <a:fld id="{BAD24FD1-A7B7-F944-BA91-DE7785325B31}" type="datetimeFigureOut">
              <a:rPr lang="en-US" smtClean="0"/>
              <a:t>7/18/20</a:t>
            </a:fld>
            <a:endParaRPr lang="en-US"/>
          </a:p>
        </p:txBody>
      </p:sp>
      <p:sp>
        <p:nvSpPr>
          <p:cNvPr id="5" name="Footer Placeholder 4">
            <a:extLst>
              <a:ext uri="{FF2B5EF4-FFF2-40B4-BE49-F238E27FC236}">
                <a16:creationId xmlns:a16="http://schemas.microsoft.com/office/drawing/2014/main" id="{72B4A087-9B21-A142-A37A-5BB27F9A3F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3DF07-F09D-3C4A-BAEC-256CCBB6CB5E}"/>
              </a:ext>
            </a:extLst>
          </p:cNvPr>
          <p:cNvSpPr>
            <a:spLocks noGrp="1"/>
          </p:cNvSpPr>
          <p:nvPr>
            <p:ph type="sldNum" sz="quarter" idx="12"/>
          </p:nvPr>
        </p:nvSpPr>
        <p:spPr/>
        <p:txBody>
          <a:bodyPr/>
          <a:lstStyle/>
          <a:p>
            <a:fld id="{09C62F66-7F04-CF47-B042-F35FE7C34F1D}" type="slidenum">
              <a:rPr lang="en-US" smtClean="0"/>
              <a:t>‹#›</a:t>
            </a:fld>
            <a:endParaRPr lang="en-US"/>
          </a:p>
        </p:txBody>
      </p:sp>
    </p:spTree>
    <p:extLst>
      <p:ext uri="{BB962C8B-B14F-4D97-AF65-F5344CB8AC3E}">
        <p14:creationId xmlns:p14="http://schemas.microsoft.com/office/powerpoint/2010/main" val="3129304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4C75-F59A-3C4D-AB7B-F7887435D9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52A398-2BF9-B84A-AF7D-486D4B84FB2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03BE2-9584-E54F-9535-B2E5950FD732}"/>
              </a:ext>
            </a:extLst>
          </p:cNvPr>
          <p:cNvSpPr>
            <a:spLocks noGrp="1"/>
          </p:cNvSpPr>
          <p:nvPr>
            <p:ph type="dt" sz="half" idx="10"/>
          </p:nvPr>
        </p:nvSpPr>
        <p:spPr/>
        <p:txBody>
          <a:bodyPr/>
          <a:lstStyle/>
          <a:p>
            <a:fld id="{BAD24FD1-A7B7-F944-BA91-DE7785325B31}" type="datetimeFigureOut">
              <a:rPr lang="en-US" smtClean="0"/>
              <a:t>7/18/20</a:t>
            </a:fld>
            <a:endParaRPr lang="en-US"/>
          </a:p>
        </p:txBody>
      </p:sp>
      <p:sp>
        <p:nvSpPr>
          <p:cNvPr id="5" name="Footer Placeholder 4">
            <a:extLst>
              <a:ext uri="{FF2B5EF4-FFF2-40B4-BE49-F238E27FC236}">
                <a16:creationId xmlns:a16="http://schemas.microsoft.com/office/drawing/2014/main" id="{ADACDA8B-30FC-CA4A-A919-EED411F53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27F2C-8547-1248-A591-8B79239C5A3C}"/>
              </a:ext>
            </a:extLst>
          </p:cNvPr>
          <p:cNvSpPr>
            <a:spLocks noGrp="1"/>
          </p:cNvSpPr>
          <p:nvPr>
            <p:ph type="sldNum" sz="quarter" idx="12"/>
          </p:nvPr>
        </p:nvSpPr>
        <p:spPr/>
        <p:txBody>
          <a:bodyPr/>
          <a:lstStyle/>
          <a:p>
            <a:fld id="{09C62F66-7F04-CF47-B042-F35FE7C34F1D}" type="slidenum">
              <a:rPr lang="en-US" smtClean="0"/>
              <a:t>‹#›</a:t>
            </a:fld>
            <a:endParaRPr lang="en-US"/>
          </a:p>
        </p:txBody>
      </p:sp>
    </p:spTree>
    <p:extLst>
      <p:ext uri="{BB962C8B-B14F-4D97-AF65-F5344CB8AC3E}">
        <p14:creationId xmlns:p14="http://schemas.microsoft.com/office/powerpoint/2010/main" val="2501634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8CA228-D97F-4B47-A215-D500406FE1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34E5F2-D3D2-9242-B7A1-B3442952018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391B5-CF57-0B4E-951D-DB7FCE676E81}"/>
              </a:ext>
            </a:extLst>
          </p:cNvPr>
          <p:cNvSpPr>
            <a:spLocks noGrp="1"/>
          </p:cNvSpPr>
          <p:nvPr>
            <p:ph type="dt" sz="half" idx="10"/>
          </p:nvPr>
        </p:nvSpPr>
        <p:spPr/>
        <p:txBody>
          <a:bodyPr/>
          <a:lstStyle/>
          <a:p>
            <a:fld id="{BAD24FD1-A7B7-F944-BA91-DE7785325B31}" type="datetimeFigureOut">
              <a:rPr lang="en-US" smtClean="0"/>
              <a:t>7/18/20</a:t>
            </a:fld>
            <a:endParaRPr lang="en-US"/>
          </a:p>
        </p:txBody>
      </p:sp>
      <p:sp>
        <p:nvSpPr>
          <p:cNvPr id="5" name="Footer Placeholder 4">
            <a:extLst>
              <a:ext uri="{FF2B5EF4-FFF2-40B4-BE49-F238E27FC236}">
                <a16:creationId xmlns:a16="http://schemas.microsoft.com/office/drawing/2014/main" id="{544E2135-ACCF-8043-BB3F-6E8202B318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69BF-F4FE-D74E-BF0A-2A92AC9B6704}"/>
              </a:ext>
            </a:extLst>
          </p:cNvPr>
          <p:cNvSpPr>
            <a:spLocks noGrp="1"/>
          </p:cNvSpPr>
          <p:nvPr>
            <p:ph type="sldNum" sz="quarter" idx="12"/>
          </p:nvPr>
        </p:nvSpPr>
        <p:spPr/>
        <p:txBody>
          <a:bodyPr/>
          <a:lstStyle/>
          <a:p>
            <a:fld id="{09C62F66-7F04-CF47-B042-F35FE7C34F1D}" type="slidenum">
              <a:rPr lang="en-US" smtClean="0"/>
              <a:t>‹#›</a:t>
            </a:fld>
            <a:endParaRPr lang="en-US"/>
          </a:p>
        </p:txBody>
      </p:sp>
    </p:spTree>
    <p:extLst>
      <p:ext uri="{BB962C8B-B14F-4D97-AF65-F5344CB8AC3E}">
        <p14:creationId xmlns:p14="http://schemas.microsoft.com/office/powerpoint/2010/main" val="599455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55B6-E0E5-DF49-89DE-CF5DCE079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4F1EE1-A427-7D42-B9C5-9922F63BC1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C3465-81EE-5548-9A7F-1A1747C8A87B}"/>
              </a:ext>
            </a:extLst>
          </p:cNvPr>
          <p:cNvSpPr>
            <a:spLocks noGrp="1"/>
          </p:cNvSpPr>
          <p:nvPr>
            <p:ph type="dt" sz="half" idx="10"/>
          </p:nvPr>
        </p:nvSpPr>
        <p:spPr/>
        <p:txBody>
          <a:bodyPr/>
          <a:lstStyle/>
          <a:p>
            <a:fld id="{BAD24FD1-A7B7-F944-BA91-DE7785325B31}" type="datetimeFigureOut">
              <a:rPr lang="en-US" smtClean="0"/>
              <a:t>7/18/20</a:t>
            </a:fld>
            <a:endParaRPr lang="en-US"/>
          </a:p>
        </p:txBody>
      </p:sp>
      <p:sp>
        <p:nvSpPr>
          <p:cNvPr id="5" name="Footer Placeholder 4">
            <a:extLst>
              <a:ext uri="{FF2B5EF4-FFF2-40B4-BE49-F238E27FC236}">
                <a16:creationId xmlns:a16="http://schemas.microsoft.com/office/drawing/2014/main" id="{655D1755-E479-B449-8F96-B5FB3569F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D9CD3-0D8F-AB4D-B461-6ABEFA49F61E}"/>
              </a:ext>
            </a:extLst>
          </p:cNvPr>
          <p:cNvSpPr>
            <a:spLocks noGrp="1"/>
          </p:cNvSpPr>
          <p:nvPr>
            <p:ph type="sldNum" sz="quarter" idx="12"/>
          </p:nvPr>
        </p:nvSpPr>
        <p:spPr/>
        <p:txBody>
          <a:bodyPr/>
          <a:lstStyle/>
          <a:p>
            <a:fld id="{09C62F66-7F04-CF47-B042-F35FE7C34F1D}" type="slidenum">
              <a:rPr lang="en-US" smtClean="0"/>
              <a:t>‹#›</a:t>
            </a:fld>
            <a:endParaRPr lang="en-US"/>
          </a:p>
        </p:txBody>
      </p:sp>
    </p:spTree>
    <p:extLst>
      <p:ext uri="{BB962C8B-B14F-4D97-AF65-F5344CB8AC3E}">
        <p14:creationId xmlns:p14="http://schemas.microsoft.com/office/powerpoint/2010/main" val="45720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C7B1-30BE-2342-B927-8F3446E41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EEAA7E-27AF-914F-9EF3-E331310014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CE0D410-6CE0-9543-B1AC-AB342C659E11}"/>
              </a:ext>
            </a:extLst>
          </p:cNvPr>
          <p:cNvSpPr>
            <a:spLocks noGrp="1"/>
          </p:cNvSpPr>
          <p:nvPr>
            <p:ph type="dt" sz="half" idx="10"/>
          </p:nvPr>
        </p:nvSpPr>
        <p:spPr/>
        <p:txBody>
          <a:bodyPr/>
          <a:lstStyle/>
          <a:p>
            <a:fld id="{BAD24FD1-A7B7-F944-BA91-DE7785325B31}" type="datetimeFigureOut">
              <a:rPr lang="en-US" smtClean="0"/>
              <a:t>7/18/20</a:t>
            </a:fld>
            <a:endParaRPr lang="en-US"/>
          </a:p>
        </p:txBody>
      </p:sp>
      <p:sp>
        <p:nvSpPr>
          <p:cNvPr id="5" name="Footer Placeholder 4">
            <a:extLst>
              <a:ext uri="{FF2B5EF4-FFF2-40B4-BE49-F238E27FC236}">
                <a16:creationId xmlns:a16="http://schemas.microsoft.com/office/drawing/2014/main" id="{5693259E-A5C0-244E-B4AC-03AA212B3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02B96-AE74-474B-8D41-3666D0E62B7B}"/>
              </a:ext>
            </a:extLst>
          </p:cNvPr>
          <p:cNvSpPr>
            <a:spLocks noGrp="1"/>
          </p:cNvSpPr>
          <p:nvPr>
            <p:ph type="sldNum" sz="quarter" idx="12"/>
          </p:nvPr>
        </p:nvSpPr>
        <p:spPr/>
        <p:txBody>
          <a:bodyPr/>
          <a:lstStyle/>
          <a:p>
            <a:fld id="{09C62F66-7F04-CF47-B042-F35FE7C34F1D}" type="slidenum">
              <a:rPr lang="en-US" smtClean="0"/>
              <a:t>‹#›</a:t>
            </a:fld>
            <a:endParaRPr lang="en-US"/>
          </a:p>
        </p:txBody>
      </p:sp>
    </p:spTree>
    <p:extLst>
      <p:ext uri="{BB962C8B-B14F-4D97-AF65-F5344CB8AC3E}">
        <p14:creationId xmlns:p14="http://schemas.microsoft.com/office/powerpoint/2010/main" val="151784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2FD6-28BB-4C47-B033-5A64AA025A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C136F6-5582-F540-9E50-EF73EE5AF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D516A8-7024-D94B-A30A-F9AC8F7A191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4BB104-BB8A-F842-8332-19E5CC0B3F21}"/>
              </a:ext>
            </a:extLst>
          </p:cNvPr>
          <p:cNvSpPr>
            <a:spLocks noGrp="1"/>
          </p:cNvSpPr>
          <p:nvPr>
            <p:ph type="dt" sz="half" idx="10"/>
          </p:nvPr>
        </p:nvSpPr>
        <p:spPr/>
        <p:txBody>
          <a:bodyPr/>
          <a:lstStyle/>
          <a:p>
            <a:fld id="{BAD24FD1-A7B7-F944-BA91-DE7785325B31}" type="datetimeFigureOut">
              <a:rPr lang="en-US" smtClean="0"/>
              <a:t>7/18/20</a:t>
            </a:fld>
            <a:endParaRPr lang="en-US"/>
          </a:p>
        </p:txBody>
      </p:sp>
      <p:sp>
        <p:nvSpPr>
          <p:cNvPr id="6" name="Footer Placeholder 5">
            <a:extLst>
              <a:ext uri="{FF2B5EF4-FFF2-40B4-BE49-F238E27FC236}">
                <a16:creationId xmlns:a16="http://schemas.microsoft.com/office/drawing/2014/main" id="{1BC8B247-B29B-FA49-AD91-3C2B535E72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3EBBCF-11C4-D84E-9201-036F14DA9535}"/>
              </a:ext>
            </a:extLst>
          </p:cNvPr>
          <p:cNvSpPr>
            <a:spLocks noGrp="1"/>
          </p:cNvSpPr>
          <p:nvPr>
            <p:ph type="sldNum" sz="quarter" idx="12"/>
          </p:nvPr>
        </p:nvSpPr>
        <p:spPr/>
        <p:txBody>
          <a:bodyPr/>
          <a:lstStyle/>
          <a:p>
            <a:fld id="{09C62F66-7F04-CF47-B042-F35FE7C34F1D}" type="slidenum">
              <a:rPr lang="en-US" smtClean="0"/>
              <a:t>‹#›</a:t>
            </a:fld>
            <a:endParaRPr lang="en-US"/>
          </a:p>
        </p:txBody>
      </p:sp>
    </p:spTree>
    <p:extLst>
      <p:ext uri="{BB962C8B-B14F-4D97-AF65-F5344CB8AC3E}">
        <p14:creationId xmlns:p14="http://schemas.microsoft.com/office/powerpoint/2010/main" val="4013294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6A3F0-E597-964A-A6AB-966B0E1ECE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87D1CD-A040-B949-97C6-E72B62243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28BA66C-2856-4A46-9E3D-52A6C7E87A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1D2203-F649-2C48-83E7-496FAA60EB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4560645-1267-ED4C-B5C0-81AA508B05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512EF0-E01D-1D4F-BB5F-B558BF273BB9}"/>
              </a:ext>
            </a:extLst>
          </p:cNvPr>
          <p:cNvSpPr>
            <a:spLocks noGrp="1"/>
          </p:cNvSpPr>
          <p:nvPr>
            <p:ph type="dt" sz="half" idx="10"/>
          </p:nvPr>
        </p:nvSpPr>
        <p:spPr/>
        <p:txBody>
          <a:bodyPr/>
          <a:lstStyle/>
          <a:p>
            <a:fld id="{BAD24FD1-A7B7-F944-BA91-DE7785325B31}" type="datetimeFigureOut">
              <a:rPr lang="en-US" smtClean="0"/>
              <a:t>7/18/20</a:t>
            </a:fld>
            <a:endParaRPr lang="en-US"/>
          </a:p>
        </p:txBody>
      </p:sp>
      <p:sp>
        <p:nvSpPr>
          <p:cNvPr id="8" name="Footer Placeholder 7">
            <a:extLst>
              <a:ext uri="{FF2B5EF4-FFF2-40B4-BE49-F238E27FC236}">
                <a16:creationId xmlns:a16="http://schemas.microsoft.com/office/drawing/2014/main" id="{E7CDF7C3-7C59-C641-8241-FE3D2D89E2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12892B-931C-F444-8E26-2457BC9D528B}"/>
              </a:ext>
            </a:extLst>
          </p:cNvPr>
          <p:cNvSpPr>
            <a:spLocks noGrp="1"/>
          </p:cNvSpPr>
          <p:nvPr>
            <p:ph type="sldNum" sz="quarter" idx="12"/>
          </p:nvPr>
        </p:nvSpPr>
        <p:spPr/>
        <p:txBody>
          <a:bodyPr/>
          <a:lstStyle/>
          <a:p>
            <a:fld id="{09C62F66-7F04-CF47-B042-F35FE7C34F1D}" type="slidenum">
              <a:rPr lang="en-US" smtClean="0"/>
              <a:t>‹#›</a:t>
            </a:fld>
            <a:endParaRPr lang="en-US"/>
          </a:p>
        </p:txBody>
      </p:sp>
    </p:spTree>
    <p:extLst>
      <p:ext uri="{BB962C8B-B14F-4D97-AF65-F5344CB8AC3E}">
        <p14:creationId xmlns:p14="http://schemas.microsoft.com/office/powerpoint/2010/main" val="3119566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B793-E0F6-5547-A1A6-0083B2EEAC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781116-973C-0043-9900-035B4F78D57E}"/>
              </a:ext>
            </a:extLst>
          </p:cNvPr>
          <p:cNvSpPr>
            <a:spLocks noGrp="1"/>
          </p:cNvSpPr>
          <p:nvPr>
            <p:ph type="dt" sz="half" idx="10"/>
          </p:nvPr>
        </p:nvSpPr>
        <p:spPr/>
        <p:txBody>
          <a:bodyPr/>
          <a:lstStyle/>
          <a:p>
            <a:fld id="{BAD24FD1-A7B7-F944-BA91-DE7785325B31}" type="datetimeFigureOut">
              <a:rPr lang="en-US" smtClean="0"/>
              <a:t>7/18/20</a:t>
            </a:fld>
            <a:endParaRPr lang="en-US"/>
          </a:p>
        </p:txBody>
      </p:sp>
      <p:sp>
        <p:nvSpPr>
          <p:cNvPr id="4" name="Footer Placeholder 3">
            <a:extLst>
              <a:ext uri="{FF2B5EF4-FFF2-40B4-BE49-F238E27FC236}">
                <a16:creationId xmlns:a16="http://schemas.microsoft.com/office/drawing/2014/main" id="{B09C662B-F18B-0445-8C9F-0E77705413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94BAD7-A776-4644-B11E-3485340B3F0A}"/>
              </a:ext>
            </a:extLst>
          </p:cNvPr>
          <p:cNvSpPr>
            <a:spLocks noGrp="1"/>
          </p:cNvSpPr>
          <p:nvPr>
            <p:ph type="sldNum" sz="quarter" idx="12"/>
          </p:nvPr>
        </p:nvSpPr>
        <p:spPr/>
        <p:txBody>
          <a:bodyPr/>
          <a:lstStyle/>
          <a:p>
            <a:fld id="{09C62F66-7F04-CF47-B042-F35FE7C34F1D}" type="slidenum">
              <a:rPr lang="en-US" smtClean="0"/>
              <a:t>‹#›</a:t>
            </a:fld>
            <a:endParaRPr lang="en-US"/>
          </a:p>
        </p:txBody>
      </p:sp>
    </p:spTree>
    <p:extLst>
      <p:ext uri="{BB962C8B-B14F-4D97-AF65-F5344CB8AC3E}">
        <p14:creationId xmlns:p14="http://schemas.microsoft.com/office/powerpoint/2010/main" val="278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3E1A71-5449-594C-833E-3DD72D73C079}"/>
              </a:ext>
            </a:extLst>
          </p:cNvPr>
          <p:cNvSpPr>
            <a:spLocks noGrp="1"/>
          </p:cNvSpPr>
          <p:nvPr>
            <p:ph type="dt" sz="half" idx="10"/>
          </p:nvPr>
        </p:nvSpPr>
        <p:spPr/>
        <p:txBody>
          <a:bodyPr/>
          <a:lstStyle/>
          <a:p>
            <a:fld id="{BAD24FD1-A7B7-F944-BA91-DE7785325B31}" type="datetimeFigureOut">
              <a:rPr lang="en-US" smtClean="0"/>
              <a:t>7/18/20</a:t>
            </a:fld>
            <a:endParaRPr lang="en-US"/>
          </a:p>
        </p:txBody>
      </p:sp>
      <p:sp>
        <p:nvSpPr>
          <p:cNvPr id="3" name="Footer Placeholder 2">
            <a:extLst>
              <a:ext uri="{FF2B5EF4-FFF2-40B4-BE49-F238E27FC236}">
                <a16:creationId xmlns:a16="http://schemas.microsoft.com/office/drawing/2014/main" id="{3713694E-A6E3-CA4F-8796-EF732E995F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06C564-9989-6E42-98AD-91302C98041E}"/>
              </a:ext>
            </a:extLst>
          </p:cNvPr>
          <p:cNvSpPr>
            <a:spLocks noGrp="1"/>
          </p:cNvSpPr>
          <p:nvPr>
            <p:ph type="sldNum" sz="quarter" idx="12"/>
          </p:nvPr>
        </p:nvSpPr>
        <p:spPr/>
        <p:txBody>
          <a:bodyPr/>
          <a:lstStyle/>
          <a:p>
            <a:fld id="{09C62F66-7F04-CF47-B042-F35FE7C34F1D}" type="slidenum">
              <a:rPr lang="en-US" smtClean="0"/>
              <a:t>‹#›</a:t>
            </a:fld>
            <a:endParaRPr lang="en-US"/>
          </a:p>
        </p:txBody>
      </p:sp>
    </p:spTree>
    <p:extLst>
      <p:ext uri="{BB962C8B-B14F-4D97-AF65-F5344CB8AC3E}">
        <p14:creationId xmlns:p14="http://schemas.microsoft.com/office/powerpoint/2010/main" val="95030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4F77-D0B3-6841-A260-7594ECCA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194FA9-14A1-064B-BECB-A4A0E3630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1B205-599D-BC43-8590-EAEE55FE14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2E3A3B-91B4-6E4E-8B62-F659691BDC7C}"/>
              </a:ext>
            </a:extLst>
          </p:cNvPr>
          <p:cNvSpPr>
            <a:spLocks noGrp="1"/>
          </p:cNvSpPr>
          <p:nvPr>
            <p:ph type="dt" sz="half" idx="10"/>
          </p:nvPr>
        </p:nvSpPr>
        <p:spPr/>
        <p:txBody>
          <a:bodyPr/>
          <a:lstStyle/>
          <a:p>
            <a:fld id="{BAD24FD1-A7B7-F944-BA91-DE7785325B31}" type="datetimeFigureOut">
              <a:rPr lang="en-US" smtClean="0"/>
              <a:t>7/18/20</a:t>
            </a:fld>
            <a:endParaRPr lang="en-US"/>
          </a:p>
        </p:txBody>
      </p:sp>
      <p:sp>
        <p:nvSpPr>
          <p:cNvPr id="6" name="Footer Placeholder 5">
            <a:extLst>
              <a:ext uri="{FF2B5EF4-FFF2-40B4-BE49-F238E27FC236}">
                <a16:creationId xmlns:a16="http://schemas.microsoft.com/office/drawing/2014/main" id="{B9838846-0C39-204A-AEFB-18873690B1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2A356-52FF-5F47-AD29-9A899DE6C231}"/>
              </a:ext>
            </a:extLst>
          </p:cNvPr>
          <p:cNvSpPr>
            <a:spLocks noGrp="1"/>
          </p:cNvSpPr>
          <p:nvPr>
            <p:ph type="sldNum" sz="quarter" idx="12"/>
          </p:nvPr>
        </p:nvSpPr>
        <p:spPr/>
        <p:txBody>
          <a:bodyPr/>
          <a:lstStyle/>
          <a:p>
            <a:fld id="{09C62F66-7F04-CF47-B042-F35FE7C34F1D}" type="slidenum">
              <a:rPr lang="en-US" smtClean="0"/>
              <a:t>‹#›</a:t>
            </a:fld>
            <a:endParaRPr lang="en-US"/>
          </a:p>
        </p:txBody>
      </p:sp>
    </p:spTree>
    <p:extLst>
      <p:ext uri="{BB962C8B-B14F-4D97-AF65-F5344CB8AC3E}">
        <p14:creationId xmlns:p14="http://schemas.microsoft.com/office/powerpoint/2010/main" val="169083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E83A-4C7F-8C40-A783-C505201F5F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896929-A252-704A-BDB8-8B4F8D2717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EE03A0-3060-B441-A140-828D06B99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8E4336-0E67-4D4E-81CC-92B7B27550D3}"/>
              </a:ext>
            </a:extLst>
          </p:cNvPr>
          <p:cNvSpPr>
            <a:spLocks noGrp="1"/>
          </p:cNvSpPr>
          <p:nvPr>
            <p:ph type="dt" sz="half" idx="10"/>
          </p:nvPr>
        </p:nvSpPr>
        <p:spPr/>
        <p:txBody>
          <a:bodyPr/>
          <a:lstStyle/>
          <a:p>
            <a:fld id="{BAD24FD1-A7B7-F944-BA91-DE7785325B31}" type="datetimeFigureOut">
              <a:rPr lang="en-US" smtClean="0"/>
              <a:t>7/18/20</a:t>
            </a:fld>
            <a:endParaRPr lang="en-US"/>
          </a:p>
        </p:txBody>
      </p:sp>
      <p:sp>
        <p:nvSpPr>
          <p:cNvPr id="6" name="Footer Placeholder 5">
            <a:extLst>
              <a:ext uri="{FF2B5EF4-FFF2-40B4-BE49-F238E27FC236}">
                <a16:creationId xmlns:a16="http://schemas.microsoft.com/office/drawing/2014/main" id="{D8A19FF0-C367-7C46-ACDC-A888BC2B67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1D8D00-6818-4A4A-AE39-AE1C541DDFBB}"/>
              </a:ext>
            </a:extLst>
          </p:cNvPr>
          <p:cNvSpPr>
            <a:spLocks noGrp="1"/>
          </p:cNvSpPr>
          <p:nvPr>
            <p:ph type="sldNum" sz="quarter" idx="12"/>
          </p:nvPr>
        </p:nvSpPr>
        <p:spPr/>
        <p:txBody>
          <a:bodyPr/>
          <a:lstStyle/>
          <a:p>
            <a:fld id="{09C62F66-7F04-CF47-B042-F35FE7C34F1D}" type="slidenum">
              <a:rPr lang="en-US" smtClean="0"/>
              <a:t>‹#›</a:t>
            </a:fld>
            <a:endParaRPr lang="en-US"/>
          </a:p>
        </p:txBody>
      </p:sp>
    </p:spTree>
    <p:extLst>
      <p:ext uri="{BB962C8B-B14F-4D97-AF65-F5344CB8AC3E}">
        <p14:creationId xmlns:p14="http://schemas.microsoft.com/office/powerpoint/2010/main" val="847823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B5C0D6-A539-8B44-BEE4-BE88BF8D76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D418E8-F9BF-3C4F-B71E-7009183ECD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2C2167-1F27-1D48-B9D9-50E957236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D24FD1-A7B7-F944-BA91-DE7785325B31}" type="datetimeFigureOut">
              <a:rPr lang="en-US" smtClean="0"/>
              <a:t>7/18/20</a:t>
            </a:fld>
            <a:endParaRPr lang="en-US"/>
          </a:p>
        </p:txBody>
      </p:sp>
      <p:sp>
        <p:nvSpPr>
          <p:cNvPr id="5" name="Footer Placeholder 4">
            <a:extLst>
              <a:ext uri="{FF2B5EF4-FFF2-40B4-BE49-F238E27FC236}">
                <a16:creationId xmlns:a16="http://schemas.microsoft.com/office/drawing/2014/main" id="{790BEBA9-10B9-E349-B987-2918A6CD82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4C4643-8696-A54B-A2DF-DD0563FF42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62F66-7F04-CF47-B042-F35FE7C34F1D}" type="slidenum">
              <a:rPr lang="en-US" smtClean="0"/>
              <a:t>‹#›</a:t>
            </a:fld>
            <a:endParaRPr lang="en-US"/>
          </a:p>
        </p:txBody>
      </p:sp>
    </p:spTree>
    <p:extLst>
      <p:ext uri="{BB962C8B-B14F-4D97-AF65-F5344CB8AC3E}">
        <p14:creationId xmlns:p14="http://schemas.microsoft.com/office/powerpoint/2010/main" val="411321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eo.nyu.edu/catalog/nyu_2451_34572" TargetMode="External"/><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FBE2-BDAE-DA4A-8B3A-06153D420CA8}"/>
              </a:ext>
            </a:extLst>
          </p:cNvPr>
          <p:cNvSpPr>
            <a:spLocks noGrp="1"/>
          </p:cNvSpPr>
          <p:nvPr>
            <p:ph type="ctrTitle"/>
          </p:nvPr>
        </p:nvSpPr>
        <p:spPr/>
        <p:txBody>
          <a:bodyPr>
            <a:normAutofit/>
          </a:bodyPr>
          <a:lstStyle/>
          <a:p>
            <a:r>
              <a:rPr lang="en-US" sz="2800" dirty="0">
                <a:latin typeface="Times New Roman" panose="02020603050405020304" pitchFamily="18" charset="0"/>
                <a:cs typeface="Times New Roman" panose="02020603050405020304" pitchFamily="18" charset="0"/>
              </a:rPr>
              <a:t>DATA SCIENCE PROJECT INVOLVING TORONRTO AND NEWYORK.</a:t>
            </a:r>
          </a:p>
        </p:txBody>
      </p:sp>
      <p:sp>
        <p:nvSpPr>
          <p:cNvPr id="3" name="Subtitle 2">
            <a:extLst>
              <a:ext uri="{FF2B5EF4-FFF2-40B4-BE49-F238E27FC236}">
                <a16:creationId xmlns:a16="http://schemas.microsoft.com/office/drawing/2014/main" id="{4307A37E-C952-7845-BA4F-0542700B68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48347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AE8A0-38D2-3947-BD1C-8D1CEC930F6E}"/>
              </a:ext>
            </a:extLst>
          </p:cNvPr>
          <p:cNvSpPr>
            <a:spLocks noGrp="1"/>
          </p:cNvSpPr>
          <p:nvPr>
            <p:ph idx="1"/>
          </p:nvPr>
        </p:nvSpPr>
        <p:spPr>
          <a:xfrm>
            <a:off x="838200" y="292100"/>
            <a:ext cx="10515600" cy="5884863"/>
          </a:xfrm>
        </p:spPr>
        <p:txBody>
          <a:bodyPr/>
          <a:lstStyle/>
          <a:p>
            <a:pPr lvl="0"/>
            <a:r>
              <a:rPr lang="en-US" sz="1600" dirty="0">
                <a:latin typeface="Times New Roman" panose="02020603050405020304" pitchFamily="18" charset="0"/>
                <a:cs typeface="Times New Roman" panose="02020603050405020304" pitchFamily="18" charset="0"/>
              </a:rPr>
              <a:t>The tenth step is the last and final process which sums up the whole process that we have been doing. The 5 clusters that have been split will be analyzed and then the contents of these 5 clusters will tabulated to see the places which are similar in the neighborhood of Toronto. This will therefore give a detailed description of the neighborhood of Toronto and which neighborhood is better in terms of places, which is more popular and which is has a better living condition that the main objective of this project.</a:t>
            </a:r>
          </a:p>
          <a:p>
            <a:pPr marL="0" indent="0">
              <a:buNone/>
            </a:pPr>
            <a:r>
              <a:rPr lang="en-US" sz="1600" dirty="0">
                <a:latin typeface="Times New Roman" panose="02020603050405020304" pitchFamily="18" charset="0"/>
                <a:cs typeface="Times New Roman" panose="02020603050405020304" pitchFamily="18" charset="0"/>
              </a:rPr>
              <a:t>RESULT:</a:t>
            </a:r>
          </a:p>
          <a:p>
            <a:r>
              <a:rPr lang="en-US" sz="1600" dirty="0">
                <a:latin typeface="Times New Roman" panose="02020603050405020304" pitchFamily="18" charset="0"/>
                <a:cs typeface="Times New Roman" panose="02020603050405020304" pitchFamily="18" charset="0"/>
              </a:rPr>
              <a:t>Now since we discussed the clusters of Toronto in detail in the methodology, as the result let  us see the clusters that have been made and how they were tabulated using the </a:t>
            </a:r>
            <a:r>
              <a:rPr lang="en-US" sz="1600" dirty="0" err="1">
                <a:latin typeface="Times New Roman" panose="02020603050405020304" pitchFamily="18" charset="0"/>
                <a:cs typeface="Times New Roman" panose="02020603050405020304" pitchFamily="18" charset="0"/>
              </a:rPr>
              <a:t>Kmeans</a:t>
            </a:r>
            <a:r>
              <a:rPr lang="en-US" sz="1600" dirty="0">
                <a:latin typeface="Times New Roman" panose="02020603050405020304" pitchFamily="18" charset="0"/>
                <a:cs typeface="Times New Roman" panose="02020603050405020304" pitchFamily="18" charset="0"/>
              </a:rPr>
              <a:t> method. So therefore in this section of the report we will see few of the clusters that were formed in the analyzes that were done on Toronto.</a:t>
            </a:r>
          </a:p>
          <a:p>
            <a:r>
              <a:rPr lang="en-US" sz="1600" dirty="0">
                <a:latin typeface="Times New Roman" panose="02020603050405020304" pitchFamily="18" charset="0"/>
                <a:cs typeface="Times New Roman" panose="02020603050405020304" pitchFamily="18" charset="0"/>
              </a:rPr>
              <a:t> </a:t>
            </a:r>
          </a:p>
          <a:p>
            <a:pPr marL="0" indent="0">
              <a:buNone/>
            </a:pPr>
            <a:endParaRPr lang="en-US" sz="16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C0829ED1-F4EC-1241-B1C8-7F1FFC810266}"/>
              </a:ext>
            </a:extLst>
          </p:cNvPr>
          <p:cNvPicPr/>
          <p:nvPr/>
        </p:nvPicPr>
        <p:blipFill>
          <a:blip r:embed="rId2"/>
          <a:stretch>
            <a:fillRect/>
          </a:stretch>
        </p:blipFill>
        <p:spPr>
          <a:xfrm>
            <a:off x="3124200" y="2720975"/>
            <a:ext cx="5943600" cy="3168650"/>
          </a:xfrm>
          <a:prstGeom prst="rect">
            <a:avLst/>
          </a:prstGeom>
        </p:spPr>
      </p:pic>
    </p:spTree>
    <p:extLst>
      <p:ext uri="{BB962C8B-B14F-4D97-AF65-F5344CB8AC3E}">
        <p14:creationId xmlns:p14="http://schemas.microsoft.com/office/powerpoint/2010/main" val="220410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256CD-AE4F-5B41-8153-15A91C2F6223}"/>
              </a:ext>
            </a:extLst>
          </p:cNvPr>
          <p:cNvSpPr>
            <a:spLocks noGrp="1"/>
          </p:cNvSpPr>
          <p:nvPr>
            <p:ph idx="1"/>
          </p:nvPr>
        </p:nvSpPr>
        <p:spPr>
          <a:xfrm>
            <a:off x="838200" y="215900"/>
            <a:ext cx="10515600" cy="5961063"/>
          </a:xfrm>
        </p:spPr>
        <p:txBody>
          <a:bodyPr/>
          <a:lstStyle/>
          <a:p>
            <a:r>
              <a:rPr lang="en-US" sz="1600" dirty="0">
                <a:latin typeface="Times New Roman" panose="02020603050405020304" pitchFamily="18" charset="0"/>
                <a:cs typeface="Times New Roman" panose="02020603050405020304" pitchFamily="18" charset="0"/>
              </a:rPr>
              <a:t>As you can see the neighborhoods have been segregated and then the clusters are formed. As you can see the clusters show the diversity in the city of Toronto. Now in the discussion section we will see whether the city of </a:t>
            </a:r>
            <a:r>
              <a:rPr lang="en-US" sz="1600" dirty="0" err="1">
                <a:latin typeface="Times New Roman" panose="02020603050405020304" pitchFamily="18" charset="0"/>
                <a:cs typeface="Times New Roman" panose="02020603050405020304" pitchFamily="18" charset="0"/>
              </a:rPr>
              <a:t>NewYork</a:t>
            </a:r>
            <a:r>
              <a:rPr lang="en-US" sz="1600" dirty="0">
                <a:latin typeface="Times New Roman" panose="02020603050405020304" pitchFamily="18" charset="0"/>
                <a:cs typeface="Times New Roman" panose="02020603050405020304" pitchFamily="18" charset="0"/>
              </a:rPr>
              <a:t> is better than the city of Toronto. </a:t>
            </a:r>
          </a:p>
          <a:p>
            <a:r>
              <a:rPr lang="en-US" sz="1600" dirty="0">
                <a:latin typeface="Times New Roman" panose="02020603050405020304" pitchFamily="18" charset="0"/>
                <a:cs typeface="Times New Roman" panose="02020603050405020304" pitchFamily="18" charset="0"/>
              </a:rPr>
              <a:t> DISCUSSION:</a:t>
            </a:r>
          </a:p>
          <a:p>
            <a:r>
              <a:rPr lang="en-US" sz="1600" dirty="0">
                <a:latin typeface="Times New Roman" panose="02020603050405020304" pitchFamily="18" charset="0"/>
                <a:cs typeface="Times New Roman" panose="02020603050405020304" pitchFamily="18" charset="0"/>
              </a:rPr>
              <a:t>Now here lets look at the city of </a:t>
            </a:r>
            <a:r>
              <a:rPr lang="en-US" sz="1600" dirty="0" err="1">
                <a:latin typeface="Times New Roman" panose="02020603050405020304" pitchFamily="18" charset="0"/>
                <a:cs typeface="Times New Roman" panose="02020603050405020304" pitchFamily="18" charset="0"/>
              </a:rPr>
              <a:t>NewYork</a:t>
            </a:r>
            <a:r>
              <a:rPr lang="en-US" sz="1600" dirty="0">
                <a:latin typeface="Times New Roman" panose="02020603050405020304" pitchFamily="18" charset="0"/>
                <a:cs typeface="Times New Roman" panose="02020603050405020304" pitchFamily="18" charset="0"/>
              </a:rPr>
              <a:t> and see the pictures of the data visualization of the city. Now before we get started on the discussion whether </a:t>
            </a:r>
            <a:r>
              <a:rPr lang="en-US" sz="1600" dirty="0" err="1">
                <a:latin typeface="Times New Roman" panose="02020603050405020304" pitchFamily="18" charset="0"/>
                <a:cs typeface="Times New Roman" panose="02020603050405020304" pitchFamily="18" charset="0"/>
              </a:rPr>
              <a:t>NewYork</a:t>
            </a:r>
            <a:r>
              <a:rPr lang="en-US" sz="1600" dirty="0">
                <a:latin typeface="Times New Roman" panose="02020603050405020304" pitchFamily="18" charset="0"/>
                <a:cs typeface="Times New Roman" panose="02020603050405020304" pitchFamily="18" charset="0"/>
              </a:rPr>
              <a:t> is actually better than Toronto lets look at a couple of pictures which will represent the pictures of the map of </a:t>
            </a:r>
            <a:r>
              <a:rPr lang="en-US" sz="1600" dirty="0" err="1">
                <a:latin typeface="Times New Roman" panose="02020603050405020304" pitchFamily="18" charset="0"/>
                <a:cs typeface="Times New Roman" panose="02020603050405020304" pitchFamily="18" charset="0"/>
              </a:rPr>
              <a:t>NewYork</a:t>
            </a:r>
            <a:r>
              <a:rPr lang="en-US" sz="1600" dirty="0">
                <a:latin typeface="Times New Roman" panose="02020603050405020304" pitchFamily="18" charset="0"/>
                <a:cs typeface="Times New Roman" panose="02020603050405020304" pitchFamily="18" charset="0"/>
              </a:rPr>
              <a:t> as suggested above.</a:t>
            </a:r>
          </a:p>
          <a:p>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E8327587-A811-E441-9403-7C747FBCA370}"/>
              </a:ext>
            </a:extLst>
          </p:cNvPr>
          <p:cNvPicPr/>
          <p:nvPr/>
        </p:nvPicPr>
        <p:blipFill>
          <a:blip r:embed="rId2"/>
          <a:stretch>
            <a:fillRect/>
          </a:stretch>
        </p:blipFill>
        <p:spPr>
          <a:xfrm>
            <a:off x="3009900" y="2660650"/>
            <a:ext cx="5943600" cy="1485900"/>
          </a:xfrm>
          <a:prstGeom prst="rect">
            <a:avLst/>
          </a:prstGeom>
        </p:spPr>
      </p:pic>
    </p:spTree>
    <p:extLst>
      <p:ext uri="{BB962C8B-B14F-4D97-AF65-F5344CB8AC3E}">
        <p14:creationId xmlns:p14="http://schemas.microsoft.com/office/powerpoint/2010/main" val="318814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77BE33-DBAF-3846-AAE4-216EECAC035A}"/>
              </a:ext>
            </a:extLst>
          </p:cNvPr>
          <p:cNvPicPr>
            <a:picLocks noGrp="1"/>
          </p:cNvPicPr>
          <p:nvPr>
            <p:ph idx="1"/>
          </p:nvPr>
        </p:nvPicPr>
        <p:blipFill>
          <a:blip r:embed="rId2"/>
          <a:stretch>
            <a:fillRect/>
          </a:stretch>
        </p:blipFill>
        <p:spPr>
          <a:xfrm>
            <a:off x="885441" y="254000"/>
            <a:ext cx="10421117" cy="5922963"/>
          </a:xfrm>
          <a:prstGeom prst="rect">
            <a:avLst/>
          </a:prstGeom>
        </p:spPr>
      </p:pic>
    </p:spTree>
    <p:extLst>
      <p:ext uri="{BB962C8B-B14F-4D97-AF65-F5344CB8AC3E}">
        <p14:creationId xmlns:p14="http://schemas.microsoft.com/office/powerpoint/2010/main" val="3261365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FF1906D-F328-C54D-9812-BECB0392C066}"/>
              </a:ext>
            </a:extLst>
          </p:cNvPr>
          <p:cNvSpPr>
            <a:spLocks noGrp="1" noChangeArrowheads="1"/>
          </p:cNvSpPr>
          <p:nvPr>
            <p:ph idx="1"/>
          </p:nvPr>
        </p:nvSpPr>
        <p:spPr bwMode="auto">
          <a:xfrm>
            <a:off x="1066800" y="415340"/>
            <a:ext cx="9639300"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While comparing this to the Toronto map and one can see that the highlighted clusters seems to be more here when compared to Toronto.</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710DC5B8-DAE8-BA46-ADA3-35B72EFE432A}"/>
              </a:ext>
            </a:extLst>
          </p:cNvPr>
          <p:cNvPicPr/>
          <p:nvPr/>
        </p:nvPicPr>
        <p:blipFill>
          <a:blip r:embed="rId2"/>
          <a:stretch>
            <a:fillRect/>
          </a:stretch>
        </p:blipFill>
        <p:spPr>
          <a:xfrm>
            <a:off x="2768600" y="1490027"/>
            <a:ext cx="5943600" cy="3547745"/>
          </a:xfrm>
          <a:prstGeom prst="rect">
            <a:avLst/>
          </a:prstGeom>
        </p:spPr>
      </p:pic>
    </p:spTree>
    <p:extLst>
      <p:ext uri="{BB962C8B-B14F-4D97-AF65-F5344CB8AC3E}">
        <p14:creationId xmlns:p14="http://schemas.microsoft.com/office/powerpoint/2010/main" val="320203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EB2430-B04E-D743-AF43-B68C90C60F99}"/>
              </a:ext>
            </a:extLst>
          </p:cNvPr>
          <p:cNvSpPr>
            <a:spLocks noGrp="1"/>
          </p:cNvSpPr>
          <p:nvPr>
            <p:ph idx="1"/>
          </p:nvPr>
        </p:nvSpPr>
        <p:spPr>
          <a:xfrm>
            <a:off x="838200" y="304800"/>
            <a:ext cx="10515600" cy="5872163"/>
          </a:xfrm>
        </p:spPr>
        <p:txBody>
          <a:bodyPr/>
          <a:lstStyle/>
          <a:p>
            <a:r>
              <a:rPr lang="en-US" sz="1600" dirty="0">
                <a:latin typeface="Times New Roman" panose="02020603050405020304" pitchFamily="18" charset="0"/>
                <a:cs typeface="Times New Roman" panose="02020603050405020304" pitchFamily="18" charset="0"/>
              </a:rPr>
              <a:t>The above photo represents the clusters that have been formed. This is the map , </a:t>
            </a:r>
            <a:r>
              <a:rPr lang="en-US" sz="1600" dirty="0" err="1">
                <a:latin typeface="Times New Roman" panose="02020603050405020304" pitchFamily="18" charset="0"/>
                <a:cs typeface="Times New Roman" panose="02020603050405020304" pitchFamily="18" charset="0"/>
              </a:rPr>
              <a:t>ie</a:t>
            </a:r>
            <a:r>
              <a:rPr lang="en-US" sz="1600" dirty="0">
                <a:latin typeface="Times New Roman" panose="02020603050405020304" pitchFamily="18" charset="0"/>
                <a:cs typeface="Times New Roman" panose="02020603050405020304" pitchFamily="18" charset="0"/>
              </a:rPr>
              <a:t>, if you recall the clustering </a:t>
            </a:r>
            <a:r>
              <a:rPr lang="en-US" sz="1600" dirty="0" err="1">
                <a:latin typeface="Times New Roman" panose="02020603050405020304" pitchFamily="18" charset="0"/>
                <a:cs typeface="Times New Roman" panose="02020603050405020304" pitchFamily="18" charset="0"/>
              </a:rPr>
              <a:t>Kmeans</a:t>
            </a:r>
            <a:r>
              <a:rPr lang="en-US" sz="1600" dirty="0">
                <a:latin typeface="Times New Roman" panose="02020603050405020304" pitchFamily="18" charset="0"/>
                <a:cs typeface="Times New Roman" panose="02020603050405020304" pitchFamily="18" charset="0"/>
              </a:rPr>
              <a:t> processes that we carried out in Toronto, this is similar to that. Here as well we can see that the neighborhood of </a:t>
            </a:r>
            <a:r>
              <a:rPr lang="en-US" sz="1600" dirty="0" err="1">
                <a:latin typeface="Times New Roman" panose="02020603050405020304" pitchFamily="18" charset="0"/>
                <a:cs typeface="Times New Roman" panose="02020603050405020304" pitchFamily="18" charset="0"/>
              </a:rPr>
              <a:t>NewYork</a:t>
            </a:r>
            <a:r>
              <a:rPr lang="en-US" sz="1600" dirty="0">
                <a:latin typeface="Times New Roman" panose="02020603050405020304" pitchFamily="18" charset="0"/>
                <a:cs typeface="Times New Roman" panose="02020603050405020304" pitchFamily="18" charset="0"/>
              </a:rPr>
              <a:t> has more clusters when compared to </a:t>
            </a:r>
            <a:r>
              <a:rPr lang="en-US" sz="1600" dirty="0" err="1">
                <a:latin typeface="Times New Roman" panose="02020603050405020304" pitchFamily="18" charset="0"/>
                <a:cs typeface="Times New Roman" panose="02020603050405020304" pitchFamily="18" charset="0"/>
              </a:rPr>
              <a:t>NewYork</a:t>
            </a:r>
            <a:r>
              <a:rPr lang="en-US" sz="1600" dirty="0">
                <a:latin typeface="Times New Roman" panose="02020603050405020304" pitchFamily="18" charset="0"/>
                <a:cs typeface="Times New Roman" panose="02020603050405020304" pitchFamily="18" charset="0"/>
              </a:rPr>
              <a:t>. Now lets take a look at the clustering tabulations of </a:t>
            </a:r>
            <a:r>
              <a:rPr lang="en-US" sz="1600" dirty="0" err="1">
                <a:latin typeface="Times New Roman" panose="02020603050405020304" pitchFamily="18" charset="0"/>
                <a:cs typeface="Times New Roman" panose="02020603050405020304" pitchFamily="18" charset="0"/>
              </a:rPr>
              <a:t>NewYork</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 </a:t>
            </a:r>
          </a:p>
          <a:p>
            <a:endParaRPr lang="en-US" dirty="0"/>
          </a:p>
        </p:txBody>
      </p:sp>
      <p:pic>
        <p:nvPicPr>
          <p:cNvPr id="4" name="Picture 3">
            <a:extLst>
              <a:ext uri="{FF2B5EF4-FFF2-40B4-BE49-F238E27FC236}">
                <a16:creationId xmlns:a16="http://schemas.microsoft.com/office/drawing/2014/main" id="{2219EF14-7291-3A48-A74E-55AF6B73DB1C}"/>
              </a:ext>
            </a:extLst>
          </p:cNvPr>
          <p:cNvPicPr/>
          <p:nvPr/>
        </p:nvPicPr>
        <p:blipFill>
          <a:blip r:embed="rId2"/>
          <a:stretch>
            <a:fillRect/>
          </a:stretch>
        </p:blipFill>
        <p:spPr>
          <a:xfrm>
            <a:off x="3124200" y="1549876"/>
            <a:ext cx="5943600" cy="3382010"/>
          </a:xfrm>
          <a:prstGeom prst="rect">
            <a:avLst/>
          </a:prstGeom>
        </p:spPr>
      </p:pic>
    </p:spTree>
    <p:extLst>
      <p:ext uri="{BB962C8B-B14F-4D97-AF65-F5344CB8AC3E}">
        <p14:creationId xmlns:p14="http://schemas.microsoft.com/office/powerpoint/2010/main" val="180671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D001E3-31D0-E141-85E1-B472A56AA38A}"/>
              </a:ext>
            </a:extLst>
          </p:cNvPr>
          <p:cNvSpPr>
            <a:spLocks noGrp="1"/>
          </p:cNvSpPr>
          <p:nvPr>
            <p:ph idx="1"/>
          </p:nvPr>
        </p:nvSpPr>
        <p:spPr>
          <a:xfrm>
            <a:off x="838200" y="241300"/>
            <a:ext cx="10515600" cy="5935663"/>
          </a:xfrm>
        </p:spPr>
        <p:txBody>
          <a:bodyPr/>
          <a:lstStyle/>
          <a:p>
            <a:r>
              <a:rPr lang="en-US" sz="1600" dirty="0">
                <a:latin typeface="Times New Roman" panose="02020603050405020304" pitchFamily="18" charset="0"/>
                <a:cs typeface="Times New Roman" panose="02020603050405020304" pitchFamily="18" charset="0"/>
              </a:rPr>
              <a:t>This is a photo of the clusters that are formed and the similar neighborhoods that are formed. </a:t>
            </a:r>
            <a:r>
              <a:rPr lang="en-US" sz="1600" dirty="0" err="1">
                <a:latin typeface="Times New Roman" panose="02020603050405020304" pitchFamily="18" charset="0"/>
                <a:cs typeface="Times New Roman" panose="02020603050405020304" pitchFamily="18" charset="0"/>
              </a:rPr>
              <a:t>Im</a:t>
            </a:r>
            <a:r>
              <a:rPr lang="en-US" sz="1600" dirty="0">
                <a:latin typeface="Times New Roman" panose="02020603050405020304" pitchFamily="18" charset="0"/>
                <a:cs typeface="Times New Roman" panose="02020603050405020304" pitchFamily="18" charset="0"/>
              </a:rPr>
              <a:t> not going to include all the cluster photos here one can check my </a:t>
            </a:r>
            <a:r>
              <a:rPr lang="en-US" sz="1600" dirty="0" err="1">
                <a:latin typeface="Times New Roman" panose="02020603050405020304" pitchFamily="18" charset="0"/>
                <a:cs typeface="Times New Roman" panose="02020603050405020304" pitchFamily="18" charset="0"/>
              </a:rPr>
              <a:t>github</a:t>
            </a:r>
            <a:r>
              <a:rPr lang="en-US" sz="1600" dirty="0">
                <a:latin typeface="Times New Roman" panose="02020603050405020304" pitchFamily="18" charset="0"/>
                <a:cs typeface="Times New Roman" panose="02020603050405020304" pitchFamily="18" charset="0"/>
              </a:rPr>
              <a:t> link that will be provided.</a:t>
            </a:r>
          </a:p>
          <a:p>
            <a:r>
              <a:rPr lang="en-US" sz="1600" dirty="0">
                <a:latin typeface="Times New Roman" panose="02020603050405020304" pitchFamily="18" charset="0"/>
                <a:cs typeface="Times New Roman" panose="02020603050405020304" pitchFamily="18" charset="0"/>
              </a:rPr>
              <a:t>RESULT :</a:t>
            </a:r>
          </a:p>
          <a:p>
            <a:r>
              <a:rPr lang="en-US" sz="1600" dirty="0">
                <a:latin typeface="Times New Roman" panose="02020603050405020304" pitchFamily="18" charset="0"/>
                <a:cs typeface="Times New Roman" panose="02020603050405020304" pitchFamily="18" charset="0"/>
              </a:rPr>
              <a:t>The main aim of this project was to see which neighborhood of which city is more popular and which city attracts more people and more businesses there. In my opinion I think </a:t>
            </a:r>
            <a:r>
              <a:rPr lang="en-US" sz="1600" dirty="0" err="1">
                <a:latin typeface="Times New Roman" panose="02020603050405020304" pitchFamily="18" charset="0"/>
                <a:cs typeface="Times New Roman" panose="02020603050405020304" pitchFamily="18" charset="0"/>
              </a:rPr>
              <a:t>NewYork</a:t>
            </a:r>
            <a:r>
              <a:rPr lang="en-US" sz="1600" dirty="0">
                <a:latin typeface="Times New Roman" panose="02020603050405020304" pitchFamily="18" charset="0"/>
                <a:cs typeface="Times New Roman" panose="02020603050405020304" pitchFamily="18" charset="0"/>
              </a:rPr>
              <a:t> has the best stats which suggests that it is a overall better city. Not demeaning Toronto though, it also seems to be a pretty city as well. I for one haven’t visited both those cities in person so who am I to judge?? So with that I’d like to end my report. Thank you for your patience to read my work, hope you like it.</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9873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2BA7-8497-4042-9921-6334E93C8A20}"/>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0CFF98B-F947-7D46-A375-DFC09F9EB9BA}"/>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This is a project which analyzes the neighborhood and the various areas of Toronto and </a:t>
            </a:r>
            <a:r>
              <a:rPr lang="en-US" sz="1600" dirty="0" err="1">
                <a:latin typeface="Times New Roman" panose="02020603050405020304" pitchFamily="18" charset="0"/>
                <a:cs typeface="Times New Roman" panose="02020603050405020304" pitchFamily="18" charset="0"/>
              </a:rPr>
              <a:t>NewYork</a:t>
            </a:r>
            <a:r>
              <a:rPr lang="en-US" sz="1600" dirty="0">
                <a:latin typeface="Times New Roman" panose="02020603050405020304" pitchFamily="18" charset="0"/>
                <a:cs typeface="Times New Roman" panose="02020603050405020304" pitchFamily="18" charset="0"/>
              </a:rPr>
              <a:t> and compares them. The code that defines the neighborhood of these two places are done separately. Now the comparison of the neighborhoods will be in the form of pictorial representation. Now the aim of the project was to see which of the neighborhoods in </a:t>
            </a:r>
            <a:r>
              <a:rPr lang="en-US" sz="1600" dirty="0" err="1">
                <a:latin typeface="Times New Roman" panose="02020603050405020304" pitchFamily="18" charset="0"/>
                <a:cs typeface="Times New Roman" panose="02020603050405020304" pitchFamily="18" charset="0"/>
              </a:rPr>
              <a:t>NewYork</a:t>
            </a:r>
            <a:r>
              <a:rPr lang="en-US" sz="1600" dirty="0">
                <a:latin typeface="Times New Roman" panose="02020603050405020304" pitchFamily="18" charset="0"/>
                <a:cs typeface="Times New Roman" panose="02020603050405020304" pitchFamily="18" charset="0"/>
              </a:rPr>
              <a:t> and Toronto are favorable and are highly populated. Now a person who is new to either of the places maybe have a problem in deciding which place or which part of the city to live in. This is where the project comes in handy. Now the this project will speak about both the cities separately and will also compare both the cities to some extent</a:t>
            </a:r>
            <a:r>
              <a:rPr lang="en-US" sz="1600" dirty="0">
                <a:effectLst/>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Therefore to summarize the paragraph the business problem presented is “ </a:t>
            </a:r>
            <a:r>
              <a:rPr lang="en-US" sz="1600" dirty="0">
                <a:solidFill>
                  <a:srgbClr val="FF0000"/>
                </a:solidFill>
                <a:latin typeface="Times New Roman" panose="02020603050405020304" pitchFamily="18" charset="0"/>
                <a:cs typeface="Times New Roman" panose="02020603050405020304" pitchFamily="18" charset="0"/>
              </a:rPr>
              <a:t>Analyzing the neighborhoods of Toronto and </a:t>
            </a:r>
            <a:r>
              <a:rPr lang="en-US" sz="1600" dirty="0" err="1">
                <a:solidFill>
                  <a:srgbClr val="FF0000"/>
                </a:solidFill>
                <a:latin typeface="Times New Roman" panose="02020603050405020304" pitchFamily="18" charset="0"/>
                <a:cs typeface="Times New Roman" panose="02020603050405020304" pitchFamily="18" charset="0"/>
              </a:rPr>
              <a:t>NewYork</a:t>
            </a:r>
            <a:r>
              <a:rPr lang="en-US" sz="1600" dirty="0">
                <a:solidFill>
                  <a:srgbClr val="FF0000"/>
                </a:solidFill>
                <a:latin typeface="Times New Roman" panose="02020603050405020304" pitchFamily="18" charset="0"/>
                <a:cs typeface="Times New Roman" panose="02020603050405020304" pitchFamily="18" charset="0"/>
              </a:rPr>
              <a:t>, which of these places are more diverse in nature and which is more </a:t>
            </a:r>
            <a:r>
              <a:rPr lang="en-US" sz="1600" dirty="0" err="1">
                <a:solidFill>
                  <a:srgbClr val="FF0000"/>
                </a:solidFill>
                <a:latin typeface="Times New Roman" panose="02020603050405020304" pitchFamily="18" charset="0"/>
                <a:cs typeface="Times New Roman" panose="02020603050405020304" pitchFamily="18" charset="0"/>
              </a:rPr>
              <a:t>favourable</a:t>
            </a:r>
            <a:r>
              <a:rPr lang="en-US" sz="1600" dirty="0">
                <a:solidFill>
                  <a:srgbClr val="FF0000"/>
                </a:solidFill>
                <a:latin typeface="Times New Roman" panose="02020603050405020304" pitchFamily="18" charset="0"/>
                <a:cs typeface="Times New Roman" panose="02020603050405020304" pitchFamily="18" charset="0"/>
              </a:rPr>
              <a:t> to live in</a:t>
            </a:r>
            <a:r>
              <a:rPr lang="en-US" sz="1600" dirty="0">
                <a:latin typeface="Times New Roman" panose="02020603050405020304" pitchFamily="18" charset="0"/>
                <a:cs typeface="Times New Roman" panose="02020603050405020304" pitchFamily="18" charset="0"/>
              </a:rPr>
              <a:t>” . The people who will be interested in this project are the people who are planning on settling there or maybe people who are going on a tourist visit.</a:t>
            </a:r>
          </a:p>
          <a:p>
            <a:r>
              <a:rPr lang="en-US" sz="1600" dirty="0">
                <a:latin typeface="Times New Roman" panose="02020603050405020304" pitchFamily="18" charset="0"/>
                <a:cs typeface="Times New Roman" panose="02020603050405020304" pitchFamily="18" charset="0"/>
              </a:rPr>
              <a:t>DATA SOURCE THAT HAS BEEN USED</a:t>
            </a:r>
          </a:p>
          <a:p>
            <a:pPr lvl="0"/>
            <a:r>
              <a:rPr lang="en-US" sz="1700" dirty="0">
                <a:latin typeface="Times New Roman" panose="02020603050405020304" pitchFamily="18" charset="0"/>
                <a:cs typeface="Times New Roman" panose="02020603050405020304" pitchFamily="18" charset="0"/>
              </a:rPr>
              <a:t>The data source of Toronto was found by using the following link: </a:t>
            </a:r>
          </a:p>
          <a:p>
            <a:pPr marL="0" indent="0">
              <a:buNone/>
            </a:pPr>
            <a:r>
              <a:rPr lang="en-US" sz="1700" dirty="0">
                <a:latin typeface="Times New Roman" panose="02020603050405020304" pitchFamily="18" charset="0"/>
                <a:cs typeface="Times New Roman" panose="02020603050405020304" pitchFamily="18" charset="0"/>
              </a:rPr>
              <a:t>      </a:t>
            </a:r>
            <a:r>
              <a:rPr lang="en-US" sz="1700" u="sng" dirty="0">
                <a:latin typeface="Times New Roman" panose="02020603050405020304" pitchFamily="18" charset="0"/>
                <a:cs typeface="Times New Roman" panose="02020603050405020304" pitchFamily="18" charset="0"/>
                <a:hlinkClick r:id="rId2"/>
              </a:rPr>
              <a:t>https://en.wikipedia.org/wiki/List_of_postal_codes_of_Canada:_M,</a:t>
            </a:r>
            <a:endParaRPr lang="en-US" sz="1700" dirty="0">
              <a:latin typeface="Times New Roman" panose="02020603050405020304" pitchFamily="18" charset="0"/>
              <a:cs typeface="Times New Roman" panose="02020603050405020304" pitchFamily="18" charset="0"/>
            </a:endParaRPr>
          </a:p>
          <a:p>
            <a:pPr marL="0" indent="0">
              <a:buNone/>
            </a:pPr>
            <a:r>
              <a:rPr lang="en-US" sz="1700" dirty="0">
                <a:latin typeface="Times New Roman" panose="02020603050405020304" pitchFamily="18" charset="0"/>
                <a:cs typeface="Times New Roman" panose="02020603050405020304" pitchFamily="18" charset="0"/>
              </a:rPr>
              <a:t>      Now this Wikipedia link redirects you to the various places in Toronto as well as the        postal code assigned to it. This table is then inspected and then scraped for data and then the data is transferred to the Jupiter notebook after some manipulation.</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7392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15F5DB5-EF85-AB49-994E-EBCFB6F3F58C}"/>
              </a:ext>
            </a:extLst>
          </p:cNvPr>
          <p:cNvPicPr>
            <a:picLocks noGrp="1"/>
          </p:cNvPicPr>
          <p:nvPr>
            <p:ph idx="1"/>
          </p:nvPr>
        </p:nvPicPr>
        <p:blipFill>
          <a:blip r:embed="rId2"/>
          <a:stretch>
            <a:fillRect/>
          </a:stretch>
        </p:blipFill>
        <p:spPr>
          <a:xfrm>
            <a:off x="2990850" y="681831"/>
            <a:ext cx="5727700" cy="2209800"/>
          </a:xfrm>
          <a:prstGeom prst="rect">
            <a:avLst/>
          </a:prstGeom>
        </p:spPr>
      </p:pic>
      <p:sp>
        <p:nvSpPr>
          <p:cNvPr id="5" name="Rectangle 4">
            <a:extLst>
              <a:ext uri="{FF2B5EF4-FFF2-40B4-BE49-F238E27FC236}">
                <a16:creationId xmlns:a16="http://schemas.microsoft.com/office/drawing/2014/main" id="{DBBD3759-8D97-3145-BCD4-A9D6E68E8BD1}"/>
              </a:ext>
            </a:extLst>
          </p:cNvPr>
          <p:cNvSpPr/>
          <p:nvPr/>
        </p:nvSpPr>
        <p:spPr>
          <a:xfrm>
            <a:off x="2990850" y="3246735"/>
            <a:ext cx="6096000" cy="1477328"/>
          </a:xfrm>
          <a:prstGeom prst="rect">
            <a:avLst/>
          </a:prstGeom>
        </p:spPr>
        <p:txBody>
          <a:bodyPr>
            <a:spAutoFit/>
          </a:bodyPr>
          <a:lstStyle/>
          <a:p>
            <a:r>
              <a:rPr lang="en-US" dirty="0">
                <a:latin typeface="Times New Roman" panose="02020603050405020304" pitchFamily="18" charset="0"/>
                <a:ea typeface="Calibri" panose="020F0502020204030204" pitchFamily="34" charset="0"/>
              </a:rPr>
              <a:t>Now as far as </a:t>
            </a:r>
            <a:r>
              <a:rPr lang="en-US" dirty="0" err="1">
                <a:latin typeface="Times New Roman" panose="02020603050405020304" pitchFamily="18" charset="0"/>
                <a:ea typeface="Calibri" panose="020F0502020204030204" pitchFamily="34" charset="0"/>
              </a:rPr>
              <a:t>NewYork</a:t>
            </a:r>
            <a:r>
              <a:rPr lang="en-US" dirty="0">
                <a:latin typeface="Times New Roman" panose="02020603050405020304" pitchFamily="18" charset="0"/>
                <a:ea typeface="Calibri" panose="020F0502020204030204" pitchFamily="34" charset="0"/>
              </a:rPr>
              <a:t> data is concerned the data was scraped from  </a:t>
            </a:r>
            <a:r>
              <a:rPr lang="en-US"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3"/>
              </a:rPr>
              <a:t>https://geo.nyu.edu/catalog/nyu_2451_34572</a:t>
            </a:r>
            <a:r>
              <a:rPr lang="en-US" dirty="0">
                <a:latin typeface="Times New Roman" panose="02020603050405020304" pitchFamily="18" charset="0"/>
                <a:ea typeface="Calibri" panose="020F0502020204030204" pitchFamily="34" charset="0"/>
              </a:rPr>
              <a:t>, so therefore the data was taken and the </a:t>
            </a:r>
            <a:r>
              <a:rPr lang="en-US" dirty="0"/>
              <a:t>libraries where imported and the data was analyzed. After a little manipulation the data looks like this: </a:t>
            </a:r>
          </a:p>
        </p:txBody>
      </p:sp>
      <p:pic>
        <p:nvPicPr>
          <p:cNvPr id="6" name="Picture 5">
            <a:extLst>
              <a:ext uri="{FF2B5EF4-FFF2-40B4-BE49-F238E27FC236}">
                <a16:creationId xmlns:a16="http://schemas.microsoft.com/office/drawing/2014/main" id="{230004E9-3F4A-9344-A433-CA7910872C49}"/>
              </a:ext>
            </a:extLst>
          </p:cNvPr>
          <p:cNvPicPr/>
          <p:nvPr/>
        </p:nvPicPr>
        <p:blipFill>
          <a:blip r:embed="rId4"/>
          <a:stretch>
            <a:fillRect/>
          </a:stretch>
        </p:blipFill>
        <p:spPr>
          <a:xfrm>
            <a:off x="3632200" y="4724062"/>
            <a:ext cx="4749800" cy="1486237"/>
          </a:xfrm>
          <a:prstGeom prst="rect">
            <a:avLst/>
          </a:prstGeom>
        </p:spPr>
      </p:pic>
    </p:spTree>
    <p:extLst>
      <p:ext uri="{BB962C8B-B14F-4D97-AF65-F5344CB8AC3E}">
        <p14:creationId xmlns:p14="http://schemas.microsoft.com/office/powerpoint/2010/main" val="3286118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24406-1B7E-BE44-876B-B05912D4CFFF}"/>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METHODOLOGY</a:t>
            </a:r>
          </a:p>
        </p:txBody>
      </p:sp>
      <p:sp>
        <p:nvSpPr>
          <p:cNvPr id="5" name="Rectangle 4">
            <a:extLst>
              <a:ext uri="{FF2B5EF4-FFF2-40B4-BE49-F238E27FC236}">
                <a16:creationId xmlns:a16="http://schemas.microsoft.com/office/drawing/2014/main" id="{CA1F6809-24F9-8C40-84FA-0805D605CED7}"/>
              </a:ext>
            </a:extLst>
          </p:cNvPr>
          <p:cNvSpPr/>
          <p:nvPr/>
        </p:nvSpPr>
        <p:spPr>
          <a:xfrm>
            <a:off x="990600" y="1472337"/>
            <a:ext cx="10960100" cy="923330"/>
          </a:xfrm>
          <a:prstGeom prst="rect">
            <a:avLst/>
          </a:prstGeom>
        </p:spPr>
        <p:txBody>
          <a:bodyPr wrap="square">
            <a:spAutoFit/>
          </a:bodyPr>
          <a:lstStyle/>
          <a:p>
            <a:pPr lvl="0" eaLnBrk="0" fontAlgn="base" hangingPunct="0">
              <a:spcBef>
                <a:spcPct val="0"/>
              </a:spcBef>
              <a:spcAft>
                <a:spcPct val="0"/>
              </a:spcAft>
              <a:buFontTx/>
              <a:buChar char="•"/>
            </a:pPr>
            <a:r>
              <a:rPr lang="en-US" altLang="en-US" dirty="0">
                <a:latin typeface="Times New Roman" panose="02020603050405020304" pitchFamily="18" charset="0"/>
                <a:ea typeface="Times New Roman" panose="02020603050405020304" pitchFamily="18" charset="0"/>
              </a:rPr>
              <a:t>Now the first step is to use the </a:t>
            </a:r>
            <a:r>
              <a:rPr lang="en-US" altLang="en-US" dirty="0" err="1">
                <a:latin typeface="Times New Roman" panose="02020603050405020304" pitchFamily="18" charset="0"/>
                <a:ea typeface="Times New Roman" panose="02020603050405020304" pitchFamily="18" charset="0"/>
              </a:rPr>
              <a:t>Geopy</a:t>
            </a:r>
            <a:r>
              <a:rPr lang="en-US" altLang="en-US" dirty="0">
                <a:latin typeface="Times New Roman" panose="02020603050405020304" pitchFamily="18" charset="0"/>
                <a:ea typeface="Times New Roman" panose="02020603050405020304" pitchFamily="18" charset="0"/>
              </a:rPr>
              <a:t> library that has been imported and find the central location of Toronto/</a:t>
            </a:r>
            <a:r>
              <a:rPr lang="en-US" altLang="en-US" dirty="0" err="1">
                <a:latin typeface="Times New Roman" panose="02020603050405020304" pitchFamily="18" charset="0"/>
                <a:ea typeface="Times New Roman" panose="02020603050405020304" pitchFamily="18" charset="0"/>
              </a:rPr>
              <a:t>NewYork</a:t>
            </a:r>
            <a:r>
              <a:rPr lang="en-US" altLang="en-US" dirty="0">
                <a:latin typeface="Times New Roman" panose="02020603050405020304" pitchFamily="18" charset="0"/>
                <a:ea typeface="Times New Roman" panose="02020603050405020304" pitchFamily="18" charset="0"/>
              </a:rPr>
              <a:t>. So therefore the location is got. You specify the address as well as the latitude and longitude. Taking Toronto as an example the geolocator gives back the co-ordinates: </a:t>
            </a:r>
            <a:r>
              <a:rPr lang="en-US" altLang="en-US" dirty="0">
                <a:solidFill>
                  <a:srgbClr val="000000"/>
                </a:solidFill>
                <a:latin typeface="Times New Roman" panose="02020603050405020304" pitchFamily="18" charset="0"/>
                <a:ea typeface="Times New Roman" panose="02020603050405020304" pitchFamily="18" charset="0"/>
              </a:rPr>
              <a:t>43.6534817, -79.3839347. </a:t>
            </a:r>
            <a:endParaRPr lang="en-US" altLang="en-US" dirty="0">
              <a:latin typeface="Arial" panose="020B0604020202020204" pitchFamily="34" charset="0"/>
            </a:endParaRPr>
          </a:p>
        </p:txBody>
      </p:sp>
      <p:sp>
        <p:nvSpPr>
          <p:cNvPr id="6" name="Rectangle 2">
            <a:extLst>
              <a:ext uri="{FF2B5EF4-FFF2-40B4-BE49-F238E27FC236}">
                <a16:creationId xmlns:a16="http://schemas.microsoft.com/office/drawing/2014/main" id="{A89D7669-1F4F-0B4A-AB4E-0B6AAAD68659}"/>
              </a:ext>
            </a:extLst>
          </p:cNvPr>
          <p:cNvSpPr>
            <a:spLocks noChangeArrowheads="1"/>
          </p:cNvSpPr>
          <p:nvPr/>
        </p:nvSpPr>
        <p:spPr bwMode="auto">
          <a:xfrm>
            <a:off x="673101" y="2540179"/>
            <a:ext cx="10452100"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rPr>
              <a:t>The second step will be to call the folium function and create a map of the neighborhood of Toronto. Since I took the example of Toronto lets continue with that example throughout the methodology process</a:t>
            </a:r>
            <a:r>
              <a:rPr kumimoji="0" lang="en-US" altLang="en-US"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rPr>
              <a:t>.</a:t>
            </a:r>
            <a:r>
              <a:rPr kumimoji="0" lang="en-US" altLang="en-US" sz="10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7B26B87-7639-3E44-9E59-F8DB6040CF31}"/>
              </a:ext>
            </a:extLst>
          </p:cNvPr>
          <p:cNvPicPr/>
          <p:nvPr/>
        </p:nvPicPr>
        <p:blipFill>
          <a:blip r:embed="rId2"/>
          <a:stretch>
            <a:fillRect/>
          </a:stretch>
        </p:blipFill>
        <p:spPr>
          <a:xfrm>
            <a:off x="2755900" y="3127375"/>
            <a:ext cx="5918200" cy="3502025"/>
          </a:xfrm>
          <a:prstGeom prst="rect">
            <a:avLst/>
          </a:prstGeom>
        </p:spPr>
      </p:pic>
    </p:spTree>
    <p:extLst>
      <p:ext uri="{BB962C8B-B14F-4D97-AF65-F5344CB8AC3E}">
        <p14:creationId xmlns:p14="http://schemas.microsoft.com/office/powerpoint/2010/main" val="792203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51CC8A-5C4F-4D46-BB2C-770B8A35ECE1}"/>
              </a:ext>
            </a:extLst>
          </p:cNvPr>
          <p:cNvSpPr>
            <a:spLocks noGrp="1"/>
          </p:cNvSpPr>
          <p:nvPr>
            <p:ph idx="1"/>
          </p:nvPr>
        </p:nvSpPr>
        <p:spPr>
          <a:xfrm>
            <a:off x="838200" y="304800"/>
            <a:ext cx="10515600" cy="5872163"/>
          </a:xfrm>
        </p:spPr>
        <p:txBody>
          <a:bodyPr>
            <a:normAutofit/>
          </a:bodyPr>
          <a:lstStyle/>
          <a:p>
            <a:pPr lvl="0"/>
            <a:r>
              <a:rPr lang="en-US" sz="1600" dirty="0">
                <a:latin typeface="Times New Roman" panose="02020603050405020304" pitchFamily="18" charset="0"/>
                <a:cs typeface="Times New Roman" panose="02020603050405020304" pitchFamily="18" charset="0"/>
              </a:rPr>
              <a:t>The next step will be to cluster the places in Toronto and to see the most popular places in the </a:t>
            </a:r>
            <a:r>
              <a:rPr lang="en-US" sz="1600" dirty="0" err="1">
                <a:latin typeface="Times New Roman" panose="02020603050405020304" pitchFamily="18" charset="0"/>
                <a:cs typeface="Times New Roman" panose="02020603050405020304" pitchFamily="18" charset="0"/>
              </a:rPr>
              <a:t>neighborhood.It</a:t>
            </a:r>
            <a:r>
              <a:rPr lang="en-US" sz="1600" dirty="0">
                <a:latin typeface="Times New Roman" panose="02020603050405020304" pitchFamily="18" charset="0"/>
                <a:cs typeface="Times New Roman" panose="02020603050405020304" pitchFamily="18" charset="0"/>
              </a:rPr>
              <a:t> will look something like this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sz="1600" dirty="0">
                <a:latin typeface="Times New Roman" panose="02020603050405020304" pitchFamily="18" charset="0"/>
                <a:cs typeface="Times New Roman" panose="02020603050405020304" pitchFamily="18" charset="0"/>
              </a:rPr>
              <a:t> Now the is the part where the main table is manipulated a bit more where the boroughs are specifically selected where the word “Toronto” is used. This changes the table a bit more and modifies the places that are specified in the table. So after this is done, we name the data frame “</a:t>
            </a:r>
            <a:r>
              <a:rPr lang="en-US" sz="1600" dirty="0" err="1">
                <a:latin typeface="Times New Roman" panose="02020603050405020304" pitchFamily="18" charset="0"/>
                <a:cs typeface="Times New Roman" panose="02020603050405020304" pitchFamily="18" charset="0"/>
              </a:rPr>
              <a:t>df_toronto_denc</a:t>
            </a:r>
            <a:r>
              <a:rPr lang="en-US" sz="1600" dirty="0">
                <a:latin typeface="Times New Roman" panose="02020603050405020304" pitchFamily="18" charset="0"/>
                <a:cs typeface="Times New Roman" panose="02020603050405020304" pitchFamily="18" charset="0"/>
              </a:rPr>
              <a:t>”.</a:t>
            </a:r>
          </a:p>
          <a:p>
            <a:r>
              <a:rPr lang="en-US" sz="1700" dirty="0">
                <a:latin typeface="Times New Roman" panose="02020603050405020304" pitchFamily="18" charset="0"/>
                <a:cs typeface="Times New Roman" panose="02020603050405020304" pitchFamily="18" charset="0"/>
              </a:rPr>
              <a:t>Then like the previous steps calling on the folium library and then generating the map with the boroughs that are named Toronto, and then replacing the map. So therefore this further lengthens the possibilities of analyzing the neighborhoods of Toronto as this narrows the possibilities of places. </a:t>
            </a:r>
          </a:p>
          <a:p>
            <a:pPr marL="0" indent="0">
              <a:buNone/>
            </a:pPr>
            <a:endParaRPr lang="en-US" sz="17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086DDEBE-3B69-BE45-B15E-96C90C3BEF1F}"/>
              </a:ext>
            </a:extLst>
          </p:cNvPr>
          <p:cNvPicPr/>
          <p:nvPr/>
        </p:nvPicPr>
        <p:blipFill>
          <a:blip r:embed="rId2"/>
          <a:stretch>
            <a:fillRect/>
          </a:stretch>
        </p:blipFill>
        <p:spPr>
          <a:xfrm>
            <a:off x="2933700" y="757873"/>
            <a:ext cx="5664200" cy="2582228"/>
          </a:xfrm>
          <a:prstGeom prst="rect">
            <a:avLst/>
          </a:prstGeom>
        </p:spPr>
      </p:pic>
    </p:spTree>
    <p:extLst>
      <p:ext uri="{BB962C8B-B14F-4D97-AF65-F5344CB8AC3E}">
        <p14:creationId xmlns:p14="http://schemas.microsoft.com/office/powerpoint/2010/main" val="198776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61B6440-D775-D447-8D07-E879310B2253}"/>
              </a:ext>
            </a:extLst>
          </p:cNvPr>
          <p:cNvPicPr>
            <a:picLocks noGrp="1"/>
          </p:cNvPicPr>
          <p:nvPr>
            <p:ph idx="1"/>
          </p:nvPr>
        </p:nvPicPr>
        <p:blipFill>
          <a:blip r:embed="rId2"/>
          <a:stretch>
            <a:fillRect/>
          </a:stretch>
        </p:blipFill>
        <p:spPr>
          <a:xfrm>
            <a:off x="2323153" y="317500"/>
            <a:ext cx="7545694" cy="5859463"/>
          </a:xfrm>
          <a:prstGeom prst="rect">
            <a:avLst/>
          </a:prstGeom>
        </p:spPr>
      </p:pic>
    </p:spTree>
    <p:extLst>
      <p:ext uri="{BB962C8B-B14F-4D97-AF65-F5344CB8AC3E}">
        <p14:creationId xmlns:p14="http://schemas.microsoft.com/office/powerpoint/2010/main" val="195991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879002-A333-754D-A66F-CDB2052FFEA7}"/>
              </a:ext>
            </a:extLst>
          </p:cNvPr>
          <p:cNvSpPr>
            <a:spLocks noGrp="1"/>
          </p:cNvSpPr>
          <p:nvPr>
            <p:ph idx="1"/>
          </p:nvPr>
        </p:nvSpPr>
        <p:spPr>
          <a:xfrm>
            <a:off x="838200" y="292100"/>
            <a:ext cx="10515600" cy="5884863"/>
          </a:xfrm>
        </p:spPr>
        <p:txBody>
          <a:bodyPr/>
          <a:lstStyle/>
          <a:p>
            <a:pPr marL="0" lvl="0" indent="0">
              <a:buNone/>
            </a:pPr>
            <a:r>
              <a:rPr lang="en-US" sz="1600" dirty="0">
                <a:latin typeface="Times New Roman" panose="02020603050405020304" pitchFamily="18" charset="0"/>
                <a:cs typeface="Times New Roman" panose="02020603050405020304" pitchFamily="18" charset="0"/>
              </a:rPr>
              <a:t>Now comes the part where one starts using foursquare API</a:t>
            </a:r>
          </a:p>
          <a:p>
            <a:pPr marL="0" indent="0">
              <a:buNone/>
            </a:pPr>
            <a:r>
              <a:rPr lang="en-US" sz="1600" dirty="0">
                <a:latin typeface="Times New Roman" panose="02020603050405020304" pitchFamily="18" charset="0"/>
                <a:cs typeface="Times New Roman" panose="02020603050405020304" pitchFamily="18" charset="0"/>
              </a:rPr>
              <a:t>Now after filling the client id, client secret , and the version of the foursquare </a:t>
            </a:r>
            <a:r>
              <a:rPr lang="en-US" sz="1600" dirty="0" err="1">
                <a:latin typeface="Times New Roman" panose="02020603050405020304" pitchFamily="18" charset="0"/>
                <a:cs typeface="Times New Roman" panose="02020603050405020304" pitchFamily="18" charset="0"/>
              </a:rPr>
              <a:t>api</a:t>
            </a:r>
            <a:r>
              <a:rPr lang="en-US" sz="1600" dirty="0">
                <a:latin typeface="Times New Roman" panose="02020603050405020304" pitchFamily="18" charset="0"/>
                <a:cs typeface="Times New Roman" panose="02020603050405020304" pitchFamily="18" charset="0"/>
              </a:rPr>
              <a:t> that are we are using then we call in the </a:t>
            </a:r>
            <a:r>
              <a:rPr lang="en-US" sz="1600" dirty="0" err="1">
                <a:latin typeface="Times New Roman" panose="02020603050405020304" pitchFamily="18" charset="0"/>
                <a:cs typeface="Times New Roman" panose="02020603050405020304" pitchFamily="18" charset="0"/>
              </a:rPr>
              <a:t>api</a:t>
            </a:r>
            <a:r>
              <a:rPr lang="en-US" sz="1600" dirty="0">
                <a:latin typeface="Times New Roman" panose="02020603050405020304" pitchFamily="18" charset="0"/>
                <a:cs typeface="Times New Roman" panose="02020603050405020304" pitchFamily="18" charset="0"/>
              </a:rPr>
              <a:t> for the rest of the process. Before we proceed, let's borrow the </a:t>
            </a:r>
            <a:r>
              <a:rPr lang="en-US" sz="1600" dirty="0" err="1">
                <a:latin typeface="Times New Roman" panose="02020603050405020304" pitchFamily="18" charset="0"/>
                <a:cs typeface="Times New Roman" panose="02020603050405020304" pitchFamily="18" charset="0"/>
              </a:rPr>
              <a:t>get_category_type</a:t>
            </a:r>
            <a:r>
              <a:rPr lang="en-US" sz="1600" dirty="0">
                <a:latin typeface="Times New Roman" panose="02020603050405020304" pitchFamily="18" charset="0"/>
                <a:cs typeface="Times New Roman" panose="02020603050405020304" pitchFamily="18" charset="0"/>
              </a:rPr>
              <a:t> function from the Foursquare lab. After completing this procedure </a:t>
            </a:r>
          </a:p>
          <a:p>
            <a:pPr marL="0" indent="0">
              <a:buNone/>
            </a:pPr>
            <a:r>
              <a:rPr lang="en-US" sz="1600" dirty="0">
                <a:latin typeface="Times New Roman" panose="02020603050405020304" pitchFamily="18" charset="0"/>
                <a:cs typeface="Times New Roman" panose="02020603050405020304" pitchFamily="18" charset="0"/>
              </a:rPr>
              <a:t>Now we are ready to clean the </a:t>
            </a:r>
            <a:r>
              <a:rPr lang="en-US" sz="1600" dirty="0" err="1">
                <a:latin typeface="Times New Roman" panose="02020603050405020304" pitchFamily="18" charset="0"/>
                <a:cs typeface="Times New Roman" panose="02020603050405020304" pitchFamily="18" charset="0"/>
              </a:rPr>
              <a:t>json</a:t>
            </a:r>
            <a:r>
              <a:rPr lang="en-US" sz="1600" dirty="0">
                <a:latin typeface="Times New Roman" panose="02020603050405020304" pitchFamily="18" charset="0"/>
                <a:cs typeface="Times New Roman" panose="02020603050405020304" pitchFamily="18" charset="0"/>
              </a:rPr>
              <a:t> and structure it into a </a:t>
            </a:r>
            <a:r>
              <a:rPr lang="en-US" sz="1600" i="1" dirty="0">
                <a:latin typeface="Times New Roman" panose="02020603050405020304" pitchFamily="18" charset="0"/>
                <a:cs typeface="Times New Roman" panose="02020603050405020304" pitchFamily="18" charset="0"/>
              </a:rPr>
              <a:t>pandas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dataframe</a:t>
            </a:r>
            <a:r>
              <a:rPr lang="en-US" sz="1600" dirty="0">
                <a:latin typeface="Times New Roman" panose="02020603050405020304" pitchFamily="18" charset="0"/>
                <a:cs typeface="Times New Roman" panose="02020603050405020304" pitchFamily="18" charset="0"/>
              </a:rPr>
              <a:t>. This data will like the following photo</a:t>
            </a:r>
          </a:p>
          <a:p>
            <a:pPr marL="0" indent="0">
              <a:buNone/>
            </a:pPr>
            <a:r>
              <a:rPr lang="en-US" sz="1600" dirty="0">
                <a:latin typeface="Times New Roman" panose="02020603050405020304" pitchFamily="18" charset="0"/>
                <a:cs typeface="Times New Roman" panose="02020603050405020304" pitchFamily="18" charset="0"/>
              </a:rPr>
              <a:t> </a:t>
            </a:r>
          </a:p>
          <a:p>
            <a:endParaRPr lang="en-US" dirty="0"/>
          </a:p>
        </p:txBody>
      </p:sp>
      <p:pic>
        <p:nvPicPr>
          <p:cNvPr id="4" name="Picture 3">
            <a:extLst>
              <a:ext uri="{FF2B5EF4-FFF2-40B4-BE49-F238E27FC236}">
                <a16:creationId xmlns:a16="http://schemas.microsoft.com/office/drawing/2014/main" id="{61735B49-D28A-4245-9F73-CD73D0FC3247}"/>
              </a:ext>
            </a:extLst>
          </p:cNvPr>
          <p:cNvPicPr/>
          <p:nvPr/>
        </p:nvPicPr>
        <p:blipFill>
          <a:blip r:embed="rId2"/>
          <a:stretch>
            <a:fillRect/>
          </a:stretch>
        </p:blipFill>
        <p:spPr>
          <a:xfrm>
            <a:off x="2832100" y="2057400"/>
            <a:ext cx="5943600" cy="3708400"/>
          </a:xfrm>
          <a:prstGeom prst="rect">
            <a:avLst/>
          </a:prstGeom>
        </p:spPr>
      </p:pic>
    </p:spTree>
    <p:extLst>
      <p:ext uri="{BB962C8B-B14F-4D97-AF65-F5344CB8AC3E}">
        <p14:creationId xmlns:p14="http://schemas.microsoft.com/office/powerpoint/2010/main" val="2229132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9056EE-7014-384A-B829-7AEE266FD0F5}"/>
              </a:ext>
            </a:extLst>
          </p:cNvPr>
          <p:cNvSpPr>
            <a:spLocks noGrp="1"/>
          </p:cNvSpPr>
          <p:nvPr>
            <p:ph idx="1"/>
          </p:nvPr>
        </p:nvSpPr>
        <p:spPr>
          <a:xfrm>
            <a:off x="838200" y="393700"/>
            <a:ext cx="10515600" cy="5783263"/>
          </a:xfrm>
        </p:spPr>
        <p:txBody>
          <a:bodyPr>
            <a:normAutofit/>
          </a:bodyPr>
          <a:lstStyle/>
          <a:p>
            <a:pPr lvl="0"/>
            <a:r>
              <a:rPr lang="en-US" sz="1600" dirty="0">
                <a:latin typeface="Times New Roman" panose="02020603050405020304" pitchFamily="18" charset="0"/>
                <a:cs typeface="Times New Roman" panose="02020603050405020304" pitchFamily="18" charset="0"/>
              </a:rPr>
              <a:t>Then we use the same concept and apply it to all the neighborhoods of Toronto. This code mainly consists of the foursquare details of ones account and get requests function. Then the code is written in such a way that only relevant information is returned wile applying the code</a:t>
            </a:r>
            <a:endParaRPr lang="en-US" dirty="0"/>
          </a:p>
          <a:p>
            <a:pPr marL="0" indent="0">
              <a:buNone/>
            </a:pPr>
            <a:endParaRPr lang="en-US" dirty="0"/>
          </a:p>
          <a:p>
            <a:pPr lvl="0"/>
            <a:r>
              <a:rPr lang="en-US" sz="1600" dirty="0">
                <a:latin typeface="Times New Roman" panose="02020603050405020304" pitchFamily="18" charset="0"/>
                <a:cs typeface="Times New Roman" panose="02020603050405020304" pitchFamily="18" charset="0"/>
              </a:rPr>
              <a:t>Now small steps include Analyzing each neighborhood with small lines of code which take the </a:t>
            </a:r>
            <a:r>
              <a:rPr lang="en-US" sz="1600" dirty="0" err="1">
                <a:latin typeface="Times New Roman" panose="02020603050405020304" pitchFamily="18" charset="0"/>
                <a:cs typeface="Times New Roman" panose="02020603050405020304" pitchFamily="18" charset="0"/>
              </a:rPr>
              <a:t>dataframe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df_toronto_denc</a:t>
            </a:r>
            <a:r>
              <a:rPr lang="en-US" sz="1600" dirty="0">
                <a:latin typeface="Times New Roman" panose="02020603050405020304" pitchFamily="18" charset="0"/>
                <a:cs typeface="Times New Roman" panose="02020603050405020304" pitchFamily="18" charset="0"/>
              </a:rPr>
              <a:t>. The next major step is to see the 10 most common places in Toronto. This is done by using for loops which will create columns according to number of top venues. We then create a new data frame called </a:t>
            </a:r>
            <a:r>
              <a:rPr lang="en-US" sz="1600" dirty="0" err="1">
                <a:latin typeface="Times New Roman" panose="02020603050405020304" pitchFamily="18" charset="0"/>
                <a:cs typeface="Times New Roman" panose="02020603050405020304" pitchFamily="18" charset="0"/>
              </a:rPr>
              <a:t>Toronto_sorted</a:t>
            </a:r>
            <a:r>
              <a:rPr lang="en-US" sz="1600" dirty="0">
                <a:latin typeface="Times New Roman" panose="02020603050405020304" pitchFamily="18" charset="0"/>
                <a:cs typeface="Times New Roman" panose="02020603050405020304" pitchFamily="18" charset="0"/>
              </a:rPr>
              <a:t> and the this will be = </a:t>
            </a:r>
            <a:r>
              <a:rPr lang="en-US" sz="1600" dirty="0" err="1">
                <a:latin typeface="Times New Roman" panose="02020603050405020304" pitchFamily="18" charset="0"/>
                <a:cs typeface="Times New Roman" panose="02020603050405020304" pitchFamily="18" charset="0"/>
              </a:rPr>
              <a:t>Toronto_denc</a:t>
            </a:r>
            <a:r>
              <a:rPr lang="en-US" sz="1600" dirty="0">
                <a:latin typeface="Times New Roman" panose="02020603050405020304" pitchFamily="18" charset="0"/>
                <a:cs typeface="Times New Roman" panose="02020603050405020304" pitchFamily="18" charset="0"/>
              </a:rPr>
              <a:t> which has neighborhood as a subset. Now while viewing the code it will look something like this.</a:t>
            </a:r>
          </a:p>
          <a:p>
            <a:r>
              <a:rPr lang="en-US" sz="1600" dirty="0">
                <a:latin typeface="Times New Roman" panose="02020603050405020304" pitchFamily="18" charset="0"/>
                <a:cs typeface="Times New Roman" panose="02020603050405020304" pitchFamily="18" charset="0"/>
              </a:rPr>
              <a:t> </a:t>
            </a:r>
          </a:p>
          <a:p>
            <a:endParaRPr lang="en-US" dirty="0"/>
          </a:p>
        </p:txBody>
      </p:sp>
      <p:pic>
        <p:nvPicPr>
          <p:cNvPr id="4" name="Picture 3">
            <a:extLst>
              <a:ext uri="{FF2B5EF4-FFF2-40B4-BE49-F238E27FC236}">
                <a16:creationId xmlns:a16="http://schemas.microsoft.com/office/drawing/2014/main" id="{BBA4FBC9-D8B6-5F4E-A0BC-3AC8562E0F0C}"/>
              </a:ext>
            </a:extLst>
          </p:cNvPr>
          <p:cNvPicPr/>
          <p:nvPr/>
        </p:nvPicPr>
        <p:blipFill>
          <a:blip r:embed="rId2"/>
          <a:stretch>
            <a:fillRect/>
          </a:stretch>
        </p:blipFill>
        <p:spPr>
          <a:xfrm>
            <a:off x="3276600" y="2705099"/>
            <a:ext cx="5638800" cy="3695701"/>
          </a:xfrm>
          <a:prstGeom prst="rect">
            <a:avLst/>
          </a:prstGeom>
        </p:spPr>
      </p:pic>
    </p:spTree>
    <p:extLst>
      <p:ext uri="{BB962C8B-B14F-4D97-AF65-F5344CB8AC3E}">
        <p14:creationId xmlns:p14="http://schemas.microsoft.com/office/powerpoint/2010/main" val="3243730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617802-3E8F-3341-8599-8D0A09EC58F7}"/>
              </a:ext>
            </a:extLst>
          </p:cNvPr>
          <p:cNvSpPr>
            <a:spLocks noGrp="1"/>
          </p:cNvSpPr>
          <p:nvPr>
            <p:ph idx="1"/>
          </p:nvPr>
        </p:nvSpPr>
        <p:spPr>
          <a:xfrm>
            <a:off x="685800" y="190500"/>
            <a:ext cx="10515600" cy="5986463"/>
          </a:xfrm>
        </p:spPr>
        <p:txBody>
          <a:bodyPr>
            <a:normAutofit/>
          </a:bodyPr>
          <a:lstStyle/>
          <a:p>
            <a:pPr lvl="0"/>
            <a:r>
              <a:rPr lang="en-US" sz="1700" dirty="0">
                <a:latin typeface="Times New Roman" panose="02020603050405020304" pitchFamily="18" charset="0"/>
                <a:cs typeface="Times New Roman" panose="02020603050405020304" pitchFamily="18" charset="0"/>
              </a:rPr>
              <a:t>Then comes </a:t>
            </a:r>
            <a:r>
              <a:rPr lang="en-US" sz="1700" dirty="0" err="1">
                <a:latin typeface="Times New Roman" panose="02020603050405020304" pitchFamily="18" charset="0"/>
                <a:cs typeface="Times New Roman" panose="02020603050405020304" pitchFamily="18" charset="0"/>
              </a:rPr>
              <a:t>KMeans</a:t>
            </a:r>
            <a:r>
              <a:rPr lang="en-US" sz="1700" dirty="0">
                <a:latin typeface="Times New Roman" panose="02020603050405020304" pitchFamily="18" charset="0"/>
                <a:cs typeface="Times New Roman" panose="02020603050405020304" pitchFamily="18" charset="0"/>
              </a:rPr>
              <a:t> clustering process . What this process mainly does is that it clusters the all the neighborhoods that we have been analyzing into 5 major clusters. This will then form an array. So the most similar neighborhoods will be grouped in one clusters while others in another cluster and so on. So therefore even though the process seems confusing its relatively simple. So this as mentioned above gives an array. Our </a:t>
            </a:r>
            <a:r>
              <a:rPr lang="en-US" sz="1700" dirty="0" err="1">
                <a:latin typeface="Times New Roman" panose="02020603050405020304" pitchFamily="18" charset="0"/>
                <a:cs typeface="Times New Roman" panose="02020603050405020304" pitchFamily="18" charset="0"/>
              </a:rPr>
              <a:t>nect</a:t>
            </a:r>
            <a:r>
              <a:rPr lang="en-US" sz="1700" dirty="0">
                <a:latin typeface="Times New Roman" panose="02020603050405020304" pitchFamily="18" charset="0"/>
                <a:cs typeface="Times New Roman" panose="02020603050405020304" pitchFamily="18" charset="0"/>
              </a:rPr>
              <a:t> step will be to analyze the specific arrays that are returned to us by the </a:t>
            </a:r>
            <a:r>
              <a:rPr lang="en-US" sz="1700" dirty="0" err="1">
                <a:latin typeface="Times New Roman" panose="02020603050405020304" pitchFamily="18" charset="0"/>
                <a:cs typeface="Times New Roman" panose="02020603050405020304" pitchFamily="18" charset="0"/>
              </a:rPr>
              <a:t>KMeans</a:t>
            </a:r>
            <a:r>
              <a:rPr lang="en-US" sz="1700" dirty="0">
                <a:latin typeface="Times New Roman" panose="02020603050405020304" pitchFamily="18" charset="0"/>
                <a:cs typeface="Times New Roman" panose="02020603050405020304" pitchFamily="18" charset="0"/>
              </a:rPr>
              <a:t> function.</a:t>
            </a:r>
          </a:p>
          <a:p>
            <a:pPr marL="0" indent="0">
              <a:buNone/>
            </a:pPr>
            <a:r>
              <a:rPr lang="en-US" sz="1700" dirty="0">
                <a:latin typeface="Times New Roman" panose="02020603050405020304" pitchFamily="18" charset="0"/>
                <a:cs typeface="Times New Roman" panose="02020603050405020304" pitchFamily="18" charset="0"/>
              </a:rPr>
              <a:t> </a:t>
            </a:r>
          </a:p>
          <a:p>
            <a:pPr lvl="0"/>
            <a:r>
              <a:rPr lang="en-US" sz="1700" dirty="0">
                <a:latin typeface="Times New Roman" panose="02020603050405020304" pitchFamily="18" charset="0"/>
                <a:cs typeface="Times New Roman" panose="02020603050405020304" pitchFamily="18" charset="0"/>
              </a:rPr>
              <a:t>Before we go on to see the tables for the 5 clusters which have been made it is also necessary to visualize the clusters that have been grouped. This is solely done to increase the understanding of the clusters that we are dealing with and also to get a physical view of </a:t>
            </a:r>
            <a:r>
              <a:rPr lang="en-US" sz="1700" dirty="0" err="1">
                <a:latin typeface="Times New Roman" panose="02020603050405020304" pitchFamily="18" charset="0"/>
                <a:cs typeface="Times New Roman" panose="02020603050405020304" pitchFamily="18" charset="0"/>
              </a:rPr>
              <a:t>whats</a:t>
            </a:r>
            <a:r>
              <a:rPr lang="en-US" sz="1700" dirty="0">
                <a:latin typeface="Times New Roman" panose="02020603050405020304" pitchFamily="18" charset="0"/>
                <a:cs typeface="Times New Roman" panose="02020603050405020304" pitchFamily="18" charset="0"/>
              </a:rPr>
              <a:t> happening to the code that we have been manipulating.</a:t>
            </a:r>
          </a:p>
          <a:p>
            <a:pPr marL="0" indent="0">
              <a:buNone/>
            </a:pPr>
            <a:r>
              <a:rPr lang="en-US" sz="1700" dirty="0">
                <a:latin typeface="Times New Roman" panose="02020603050405020304" pitchFamily="18" charset="0"/>
                <a:cs typeface="Times New Roman" panose="02020603050405020304" pitchFamily="18" charset="0"/>
              </a:rPr>
              <a:t> </a:t>
            </a:r>
          </a:p>
          <a:p>
            <a:pPr marL="0" indent="0">
              <a:buNone/>
            </a:pPr>
            <a:r>
              <a:rPr lang="en-US" sz="1700" dirty="0">
                <a:latin typeface="Times New Roman" panose="02020603050405020304" pitchFamily="18" charset="0"/>
                <a:cs typeface="Times New Roman" panose="02020603050405020304" pitchFamily="18" charset="0"/>
              </a:rPr>
              <a:t> </a:t>
            </a:r>
          </a:p>
          <a:p>
            <a:endParaRPr lang="en-US" dirty="0"/>
          </a:p>
        </p:txBody>
      </p:sp>
      <p:pic>
        <p:nvPicPr>
          <p:cNvPr id="4" name="Picture 3">
            <a:extLst>
              <a:ext uri="{FF2B5EF4-FFF2-40B4-BE49-F238E27FC236}">
                <a16:creationId xmlns:a16="http://schemas.microsoft.com/office/drawing/2014/main" id="{D89710D4-0C01-7A48-8293-1B4876D55468}"/>
              </a:ext>
            </a:extLst>
          </p:cNvPr>
          <p:cNvPicPr/>
          <p:nvPr/>
        </p:nvPicPr>
        <p:blipFill>
          <a:blip r:embed="rId2"/>
          <a:stretch>
            <a:fillRect/>
          </a:stretch>
        </p:blipFill>
        <p:spPr>
          <a:xfrm>
            <a:off x="3098800" y="2832100"/>
            <a:ext cx="5816600" cy="3467100"/>
          </a:xfrm>
          <a:prstGeom prst="rect">
            <a:avLst/>
          </a:prstGeom>
        </p:spPr>
      </p:pic>
    </p:spTree>
    <p:extLst>
      <p:ext uri="{BB962C8B-B14F-4D97-AF65-F5344CB8AC3E}">
        <p14:creationId xmlns:p14="http://schemas.microsoft.com/office/powerpoint/2010/main" val="2086477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1520</Words>
  <Application>Microsoft Macintosh PowerPoint</Application>
  <PresentationFormat>Widescreen</PresentationFormat>
  <Paragraphs>52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DATA SCIENCE PROJECT INVOLVING TORONRTO AND NEWYORK.</vt:lpstr>
      <vt:lpstr>INTRODUCTION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INVOLVING TORONRTO AND NEWYORK.</dc:title>
  <dc:creator>JYOTHSNA NATRAJ</dc:creator>
  <cp:lastModifiedBy>JYOTHSNA NATRAJ</cp:lastModifiedBy>
  <cp:revision>2</cp:revision>
  <dcterms:created xsi:type="dcterms:W3CDTF">2020-07-17T22:07:04Z</dcterms:created>
  <dcterms:modified xsi:type="dcterms:W3CDTF">2020-07-17T22:23:13Z</dcterms:modified>
</cp:coreProperties>
</file>